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4"/>
  </p:notesMasterIdLst>
  <p:sldIdLst>
    <p:sldId id="256" r:id="rId2"/>
    <p:sldId id="258" r:id="rId3"/>
    <p:sldId id="363" r:id="rId4"/>
    <p:sldId id="296" r:id="rId5"/>
    <p:sldId id="348" r:id="rId6"/>
    <p:sldId id="358" r:id="rId7"/>
    <p:sldId id="349" r:id="rId8"/>
    <p:sldId id="298" r:id="rId9"/>
    <p:sldId id="299" r:id="rId10"/>
    <p:sldId id="302" r:id="rId11"/>
    <p:sldId id="423" r:id="rId12"/>
    <p:sldId id="307" r:id="rId13"/>
    <p:sldId id="301" r:id="rId14"/>
    <p:sldId id="308" r:id="rId15"/>
    <p:sldId id="300" r:id="rId16"/>
    <p:sldId id="310" r:id="rId17"/>
    <p:sldId id="262" r:id="rId18"/>
    <p:sldId id="263" r:id="rId19"/>
    <p:sldId id="351" r:id="rId20"/>
    <p:sldId id="400" r:id="rId21"/>
    <p:sldId id="488" r:id="rId22"/>
    <p:sldId id="485" r:id="rId23"/>
    <p:sldId id="401" r:id="rId24"/>
    <p:sldId id="486" r:id="rId25"/>
    <p:sldId id="487" r:id="rId26"/>
    <p:sldId id="350" r:id="rId27"/>
    <p:sldId id="354" r:id="rId28"/>
    <p:sldId id="318" r:id="rId29"/>
    <p:sldId id="378" r:id="rId30"/>
    <p:sldId id="317" r:id="rId31"/>
    <p:sldId id="379" r:id="rId32"/>
    <p:sldId id="330" r:id="rId33"/>
    <p:sldId id="319" r:id="rId34"/>
    <p:sldId id="320" r:id="rId35"/>
    <p:sldId id="332" r:id="rId36"/>
    <p:sldId id="366" r:id="rId37"/>
    <p:sldId id="367" r:id="rId38"/>
    <p:sldId id="370" r:id="rId39"/>
    <p:sldId id="368" r:id="rId40"/>
    <p:sldId id="369" r:id="rId41"/>
    <p:sldId id="373" r:id="rId42"/>
    <p:sldId id="374" r:id="rId43"/>
    <p:sldId id="334" r:id="rId44"/>
    <p:sldId id="333" r:id="rId45"/>
    <p:sldId id="337" r:id="rId46"/>
    <p:sldId id="359" r:id="rId47"/>
    <p:sldId id="377" r:id="rId48"/>
    <p:sldId id="422" r:id="rId49"/>
    <p:sldId id="353" r:id="rId50"/>
    <p:sldId id="336" r:id="rId51"/>
    <p:sldId id="340" r:id="rId52"/>
    <p:sldId id="341" r:id="rId53"/>
    <p:sldId id="343" r:id="rId54"/>
    <p:sldId id="344" r:id="rId55"/>
    <p:sldId id="345" r:id="rId56"/>
    <p:sldId id="346" r:id="rId57"/>
    <p:sldId id="360" r:id="rId58"/>
    <p:sldId id="338" r:id="rId59"/>
    <p:sldId id="339" r:id="rId60"/>
    <p:sldId id="357" r:id="rId61"/>
    <p:sldId id="361" r:id="rId62"/>
    <p:sldId id="362" r:id="rId63"/>
    <p:sldId id="404" r:id="rId64"/>
    <p:sldId id="405" r:id="rId65"/>
    <p:sldId id="375" r:id="rId66"/>
    <p:sldId id="355" r:id="rId67"/>
    <p:sldId id="403" r:id="rId68"/>
    <p:sldId id="396" r:id="rId69"/>
    <p:sldId id="395" r:id="rId70"/>
    <p:sldId id="399" r:id="rId71"/>
    <p:sldId id="425" r:id="rId72"/>
    <p:sldId id="426" r:id="rId73"/>
    <p:sldId id="424" r:id="rId74"/>
    <p:sldId id="406" r:id="rId75"/>
    <p:sldId id="427" r:id="rId76"/>
    <p:sldId id="429" r:id="rId77"/>
    <p:sldId id="428" r:id="rId78"/>
    <p:sldId id="356" r:id="rId79"/>
    <p:sldId id="430" r:id="rId80"/>
    <p:sldId id="451" r:id="rId81"/>
    <p:sldId id="452" r:id="rId82"/>
    <p:sldId id="450" r:id="rId83"/>
    <p:sldId id="431" r:id="rId84"/>
    <p:sldId id="432" r:id="rId85"/>
    <p:sldId id="433" r:id="rId86"/>
    <p:sldId id="436" r:id="rId87"/>
    <p:sldId id="434" r:id="rId88"/>
    <p:sldId id="441" r:id="rId89"/>
    <p:sldId id="442" r:id="rId90"/>
    <p:sldId id="443" r:id="rId91"/>
    <p:sldId id="444" r:id="rId92"/>
    <p:sldId id="445" r:id="rId93"/>
    <p:sldId id="446" r:id="rId94"/>
    <p:sldId id="447" r:id="rId95"/>
    <p:sldId id="448" r:id="rId96"/>
    <p:sldId id="449" r:id="rId97"/>
    <p:sldId id="438" r:id="rId98"/>
    <p:sldId id="440" r:id="rId99"/>
    <p:sldId id="437" r:id="rId100"/>
    <p:sldId id="439" r:id="rId101"/>
    <p:sldId id="352" r:id="rId102"/>
    <p:sldId id="407" r:id="rId103"/>
    <p:sldId id="419" r:id="rId104"/>
    <p:sldId id="409" r:id="rId105"/>
    <p:sldId id="412" r:id="rId106"/>
    <p:sldId id="411" r:id="rId107"/>
    <p:sldId id="456" r:id="rId108"/>
    <p:sldId id="414" r:id="rId109"/>
    <p:sldId id="415" r:id="rId110"/>
    <p:sldId id="416" r:id="rId111"/>
    <p:sldId id="417" r:id="rId112"/>
    <p:sldId id="418" r:id="rId113"/>
    <p:sldId id="408" r:id="rId114"/>
    <p:sldId id="420" r:id="rId115"/>
    <p:sldId id="421" r:id="rId116"/>
    <p:sldId id="491" r:id="rId117"/>
    <p:sldId id="490" r:id="rId118"/>
    <p:sldId id="492" r:id="rId119"/>
    <p:sldId id="493" r:id="rId120"/>
    <p:sldId id="489" r:id="rId121"/>
    <p:sldId id="364" r:id="rId122"/>
    <p:sldId id="458" r:id="rId123"/>
    <p:sldId id="462" r:id="rId124"/>
    <p:sldId id="461" r:id="rId125"/>
    <p:sldId id="465" r:id="rId126"/>
    <p:sldId id="463" r:id="rId127"/>
    <p:sldId id="460" r:id="rId128"/>
    <p:sldId id="466" r:id="rId129"/>
    <p:sldId id="467" r:id="rId130"/>
    <p:sldId id="464" r:id="rId131"/>
    <p:sldId id="468" r:id="rId132"/>
    <p:sldId id="469" r:id="rId133"/>
    <p:sldId id="470" r:id="rId134"/>
    <p:sldId id="471" r:id="rId135"/>
    <p:sldId id="472" r:id="rId136"/>
    <p:sldId id="473" r:id="rId137"/>
    <p:sldId id="474" r:id="rId138"/>
    <p:sldId id="475" r:id="rId139"/>
    <p:sldId id="476" r:id="rId140"/>
    <p:sldId id="478" r:id="rId141"/>
    <p:sldId id="477" r:id="rId142"/>
    <p:sldId id="479" r:id="rId143"/>
    <p:sldId id="480" r:id="rId144"/>
    <p:sldId id="484" r:id="rId145"/>
    <p:sldId id="457" r:id="rId146"/>
    <p:sldId id="365" r:id="rId147"/>
    <p:sldId id="384" r:id="rId148"/>
    <p:sldId id="390" r:id="rId149"/>
    <p:sldId id="385" r:id="rId150"/>
    <p:sldId id="389" r:id="rId151"/>
    <p:sldId id="387" r:id="rId152"/>
    <p:sldId id="386" r:id="rId153"/>
    <p:sldId id="388" r:id="rId154"/>
    <p:sldId id="381" r:id="rId155"/>
    <p:sldId id="391" r:id="rId156"/>
    <p:sldId id="392" r:id="rId157"/>
    <p:sldId id="393" r:id="rId158"/>
    <p:sldId id="453" r:id="rId159"/>
    <p:sldId id="454" r:id="rId160"/>
    <p:sldId id="481" r:id="rId161"/>
    <p:sldId id="482" r:id="rId162"/>
    <p:sldId id="372" r:id="rId16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79D8D"/>
    <a:srgbClr val="258A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241" autoAdjust="0"/>
  </p:normalViewPr>
  <p:slideViewPr>
    <p:cSldViewPr snapToGrid="0" snapToObjects="1">
      <p:cViewPr varScale="1">
        <p:scale>
          <a:sx n="132" d="100"/>
          <a:sy n="132" d="100"/>
        </p:scale>
        <p:origin x="-120" y="-26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notesMaster" Target="notesMasters/notesMaster1.xml"/><Relationship Id="rId165" Type="http://schemas.openxmlformats.org/officeDocument/2006/relationships/printerSettings" Target="printerSettings/printerSettings1.bin"/><Relationship Id="rId166" Type="http://schemas.openxmlformats.org/officeDocument/2006/relationships/presProps" Target="presProps.xml"/><Relationship Id="rId167" Type="http://schemas.openxmlformats.org/officeDocument/2006/relationships/viewProps" Target="viewProps.xml"/><Relationship Id="rId168" Type="http://schemas.openxmlformats.org/officeDocument/2006/relationships/theme" Target="theme/theme1.xml"/><Relationship Id="rId16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‹Nr.›</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510784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Developer/operator communities have come far in solving similar situations with tools like Chef, Puppet, and Docker. However, each organization solves these problems in a different way, which usually involves a variety of different, and not necessarily well-integrated, tools. While these tools exist to solve the individual parts of versioning, packaging, and deploying software reproducibly, BOSH was designed to do each of these as a whole.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Shape 134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46" name="Shape 13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51" name="Shape 1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deployment is a collection of VMs, built from a stemcell, that has been populated with specific releases and disks that keep persistent data. These resources are created based on a manifest file in the IaaS and managed by the BOSH Director, a centralized management server.</a:t>
            </a:r>
          </a:p>
          <a:p>
            <a:r>
              <a:rPr lang="en" noProof="0" dirty="0" smtClean="0"/>
              <a:t>The deployment process begins with deciding which Operating System images (stemcells) need to be used and which software (releases) need to be deployed, how to track persistent data while a cluster is updated and transformed, and how to automate steps of deploying images to an IaaS; this includes configuring machines to use said image, and placing correct software versions onto provisioned machines. BOSH builds upon previously introduced primitives (stemcells and releases) by providing a way to state an explicit combination of stemcells, releases, and operator-specified properties in a human readable file. This file is called a deployment manifest.</a:t>
            </a:r>
          </a:p>
          <a:p>
            <a:r>
              <a:rPr lang="en" noProof="0" dirty="0" smtClean="0"/>
              <a:t>When a deployment manifest is uploaded to a BOSH Director, requested resources are allocated and stored. These resources form a deployment. The deployment keeps track of associated VMs and persistent disks that are attached to the VMs. Over time, as the deployment manifest changes, VMs are replaced and updated. However, persistent disks are retained and are re-attached to the newer VMs.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release is a versioned collection of configuration properties, configuration templates, start up scripts, source code, binary artifacts, and anything else required to build and deploy software in a reproducible way.</a:t>
            </a:r>
          </a:p>
          <a:p>
            <a:r>
              <a:rPr lang="en" noProof="0" dirty="0" smtClean="0"/>
              <a:t>A release is the layer placed on top of a stemcell. They are self-contained and provide very specific software for the purpose of that release. For example, a Redis release might include start-up and shutdown scripts for redis-server, a tarball with Redis source code obtained from the Redis official website, and a few configuration properties allowing cluster operators to alter that Redis configuration.</a:t>
            </a:r>
          </a:p>
          <a:p>
            <a:r>
              <a:rPr lang="en" noProof="0" dirty="0" smtClean="0"/>
              <a:t>By allowing layering of stemcells and releases, BOSH is able to solve problems such as “how does one make sure that the compiled version of the software is reliably available throughout the deploy”, or “how to version and roll out updated software to the whole cluster, VM-by-VM, that other orchestration software is not able to solve”.</a:t>
            </a:r>
          </a:p>
          <a:p>
            <a:r>
              <a:rPr lang="en" noProof="0" dirty="0" smtClean="0"/>
              <a:t>There are two common formats in which releases are distributed: artifacts checked into a git repository and as a single tarball.</a:t>
            </a:r>
          </a:p>
          <a:p>
            <a:r>
              <a:rPr lang="en" noProof="0" dirty="0" smtClean="0"/>
              <a:t>By introducing the concept of a release, the following concerns are addressed:</a:t>
            </a:r>
          </a:p>
          <a:p>
            <a:pPr marL="171450" indent="-171450">
              <a:buFont typeface="Arial"/>
              <a:buChar char="•"/>
            </a:pPr>
            <a:r>
              <a:rPr lang="en" noProof="0" dirty="0" smtClean="0"/>
              <a:t>Capturing all needed configuration options and scripts for deployment of the software</a:t>
            </a:r>
            <a:endParaRPr lang="en-US" noProof="0" dirty="0" smtClean="0"/>
          </a:p>
          <a:p>
            <a:pPr marL="171450" indent="-171450">
              <a:buFont typeface="Arial"/>
              <a:buChar char="•"/>
            </a:pPr>
            <a:r>
              <a:rPr lang="en" noProof="0" dirty="0" smtClean="0"/>
              <a:t>Recording and keeping track of all dependencies for the software</a:t>
            </a:r>
            <a:endParaRPr lang="en-US" noProof="0" dirty="0" smtClean="0"/>
          </a:p>
          <a:p>
            <a:pPr marL="171450" indent="-171450">
              <a:buFont typeface="Arial"/>
              <a:buChar char="•"/>
            </a:pPr>
            <a:r>
              <a:rPr lang="en" noProof="0" dirty="0" smtClean="0"/>
              <a:t>Versioning and keeping track of software releases</a:t>
            </a:r>
            <a:endParaRPr lang="en-US" noProof="0" dirty="0" smtClean="0"/>
          </a:p>
          <a:p>
            <a:pPr marL="171450" indent="-171450">
              <a:buFont typeface="Arial"/>
              <a:buChar char="•"/>
            </a:pPr>
            <a:r>
              <a:rPr lang="en" noProof="0" dirty="0" smtClean="0"/>
              <a:t>Creating releases that can be IaaS agnostic</a:t>
            </a:r>
            <a:endParaRPr lang="en-US" noProof="0" dirty="0" smtClean="0"/>
          </a:p>
          <a:p>
            <a:pPr marL="171450" indent="-171450">
              <a:buFont typeface="Arial"/>
              <a:buChar char="•"/>
            </a:pPr>
            <a:r>
              <a:rPr lang="en" noProof="0" dirty="0" smtClean="0"/>
              <a:t>Creating releases that are self-contained and do not require internet access for deployment</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A stemcell is a versioned Operating System image wrapped with IaaS specific packaging.</a:t>
            </a:r>
          </a:p>
          <a:p>
            <a:r>
              <a:rPr lang="en" noProof="0" dirty="0" smtClean="0"/>
              <a:t>A typical stemcell contains a bare minimum OS skeleton with a few common utilities pre-installed, a BOSH Agent, and a few configuration files to securely configure the OS by default. For example: with vSphere, the official stemcell for Ubuntu Trusty is an approximately 500MB VMDK file. With AWS, official stemcells are published as AMIs that can be used in your AWS account.</a:t>
            </a:r>
          </a:p>
          <a:p>
            <a:r>
              <a:rPr lang="en" noProof="0" dirty="0" smtClean="0"/>
              <a:t>Stemcells do not contain any specific information about any software that will be installed once that stemcell becomes a specialized machine in the cluster; nor do they contain any sensitive information which would make them unable to be shared with other BOSH users. This clear separation between base Operating System and later-installed software is what makes stemcells a powerful concept.</a:t>
            </a:r>
          </a:p>
          <a:p>
            <a:r>
              <a:rPr lang="en" noProof="0" dirty="0" smtClean="0"/>
              <a:t>In addition to being generic, stemcells for one OS (e.g. all Ubuntu Trusty stemcells) are exactly the same for all infrastructures. This property of stemcells allows BOSH users to quickly and reliably switch between different infrastructures without worrying about the differences between OS images.</a:t>
            </a:r>
          </a:p>
          <a:p>
            <a:r>
              <a:rPr lang="en" noProof="0" dirty="0" smtClean="0"/>
              <a:t>The Cloud Foundry BOSH team is responsible for producing and maintaining an official set of stemcells. Cloud Foundry currently supports Ubuntu Trusty and CentOS 6.5 on vSphere, AWS, OpenStack, and vCloud infrastructures.</a:t>
            </a:r>
          </a:p>
          <a:p>
            <a:r>
              <a:rPr lang="en" noProof="0" dirty="0" smtClean="0"/>
              <a:t>Stemcells are distributed as tarballs.</a:t>
            </a:r>
          </a:p>
          <a:p>
            <a:r>
              <a:rPr lang="en" noProof="0" dirty="0" smtClean="0"/>
              <a:t>By introducing the concept of a stemcell, the following problems have been solved:</a:t>
            </a:r>
          </a:p>
          <a:p>
            <a:pPr marL="171450" indent="-171450">
              <a:buFont typeface="Arial"/>
              <a:buChar char="•"/>
            </a:pPr>
            <a:r>
              <a:rPr lang="en" noProof="0" dirty="0" smtClean="0"/>
              <a:t>Capturing a base Operating System image</a:t>
            </a:r>
          </a:p>
          <a:p>
            <a:pPr marL="171450" indent="-171450">
              <a:buFont typeface="Arial"/>
              <a:buChar char="•"/>
            </a:pPr>
            <a:r>
              <a:rPr lang="en" noProof="0" dirty="0" smtClean="0"/>
              <a:t>Versioning changes to the Operating System image</a:t>
            </a:r>
          </a:p>
          <a:p>
            <a:pPr marL="171450" indent="-171450">
              <a:buFont typeface="Arial"/>
              <a:buChar char="•"/>
            </a:pPr>
            <a:r>
              <a:rPr lang="en" noProof="0" dirty="0" smtClean="0"/>
              <a:t>Reusing base Operating System images across VMs of different types</a:t>
            </a:r>
          </a:p>
          <a:p>
            <a:pPr marL="171450" indent="-171450">
              <a:buFont typeface="Arial"/>
              <a:buChar char="•"/>
            </a:pPr>
            <a:r>
              <a:rPr lang="en" noProof="0" dirty="0" smtClean="0"/>
              <a:t>Reusing base Operating System images across different IaaS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Font typeface="+mj-lt"/>
              <a:buAutoNum type="arabicPeriod"/>
            </a:pPr>
            <a:r>
              <a:rPr lang="en" noProof="0" dirty="0" smtClean="0"/>
              <a:t>No Disturbances: Cell phones should be turned </a:t>
            </a:r>
            <a:r>
              <a:rPr lang="en-US" noProof="0" dirty="0" smtClean="0"/>
              <a:t>in silent mode</a:t>
            </a:r>
            <a:r>
              <a:rPr lang="en" noProof="0" dirty="0" smtClean="0"/>
              <a:t> at the beginning of the</a:t>
            </a:r>
            <a:r>
              <a:rPr lang="en-US" baseline="0" noProof="0" dirty="0" smtClean="0"/>
              <a:t> </a:t>
            </a:r>
            <a:r>
              <a:rPr lang="en" noProof="0" dirty="0" smtClean="0"/>
              <a:t>workshop and should remain off until the end except during breaks. Avoid side</a:t>
            </a:r>
            <a:r>
              <a:rPr lang="en-US" baseline="0" noProof="0" dirty="0" smtClean="0"/>
              <a:t> </a:t>
            </a:r>
            <a:r>
              <a:rPr lang="en" noProof="0" dirty="0" smtClean="0"/>
              <a:t>conversations – if you are unclear about the topic being discussed or the</a:t>
            </a:r>
            <a:r>
              <a:rPr lang="en-US" baseline="0" noProof="0" dirty="0" smtClean="0"/>
              <a:t> </a:t>
            </a:r>
            <a:r>
              <a:rPr lang="en" noProof="0" dirty="0" smtClean="0"/>
              <a:t>instructions, please ask the facilitator to clarify.</a:t>
            </a:r>
            <a:endParaRPr lang="en-US" noProof="0" dirty="0" smtClean="0"/>
          </a:p>
          <a:p>
            <a:pPr marL="228600" indent="-228600">
              <a:buFont typeface="+mj-lt"/>
              <a:buAutoNum type="arabicPeriod"/>
            </a:pPr>
            <a:r>
              <a:rPr lang="en" noProof="0" dirty="0" smtClean="0"/>
              <a:t>Respect Others: Respect each other, yourselves, and the trainer. Do not speak</a:t>
            </a:r>
            <a:r>
              <a:rPr lang="en-US" baseline="0" noProof="0" dirty="0" smtClean="0"/>
              <a:t> </a:t>
            </a:r>
            <a:r>
              <a:rPr lang="en" noProof="0" dirty="0" smtClean="0"/>
              <a:t>when someone else is speaking. Listen actively. The trainer will be facilitating the</a:t>
            </a:r>
            <a:r>
              <a:rPr lang="en-US" baseline="0" noProof="0" dirty="0" smtClean="0"/>
              <a:t> </a:t>
            </a:r>
            <a:r>
              <a:rPr lang="en" noProof="0" dirty="0" smtClean="0"/>
              <a:t>discussions with your assistance.</a:t>
            </a:r>
            <a:endParaRPr lang="en-US" noProof="0" dirty="0" smtClean="0"/>
          </a:p>
          <a:p>
            <a:pPr marL="228600" indent="-228600">
              <a:buFont typeface="+mj-lt"/>
              <a:buAutoNum type="arabicPeriod"/>
            </a:pPr>
            <a:r>
              <a:rPr lang="en" noProof="0" dirty="0" smtClean="0"/>
              <a:t>Participation: You are your own best resource. Much of the content of the training</a:t>
            </a:r>
            <a:r>
              <a:rPr lang="en-US" baseline="0" noProof="0" dirty="0" smtClean="0"/>
              <a:t> </a:t>
            </a:r>
            <a:r>
              <a:rPr lang="en" noProof="0" dirty="0" smtClean="0"/>
              <a:t>will be coming from you. Each one of you brings a wealth of experience to the</a:t>
            </a:r>
            <a:r>
              <a:rPr lang="en-US" baseline="0" noProof="0" dirty="0" smtClean="0"/>
              <a:t> </a:t>
            </a:r>
            <a:r>
              <a:rPr lang="en" noProof="0" dirty="0" smtClean="0"/>
              <a:t>program. The workshop can only be successful if it is a two-way process and if</a:t>
            </a:r>
            <a:r>
              <a:rPr lang="en-US" baseline="0" noProof="0" dirty="0" smtClean="0"/>
              <a:t> </a:t>
            </a:r>
            <a:r>
              <a:rPr lang="en" noProof="0" dirty="0" smtClean="0"/>
              <a:t>everyone participates fully. Give everyone a chance to contribute and encourage</a:t>
            </a:r>
            <a:r>
              <a:rPr lang="en-US" baseline="0" noProof="0" dirty="0" smtClean="0"/>
              <a:t> </a:t>
            </a:r>
            <a:r>
              <a:rPr lang="en" noProof="0" dirty="0" smtClean="0"/>
              <a:t>others to do so.</a:t>
            </a:r>
            <a:endParaRPr lang="en-US" noProof="0" dirty="0" smtClean="0"/>
          </a:p>
          <a:p>
            <a:pPr marL="228600" indent="-228600">
              <a:buFont typeface="+mj-lt"/>
              <a:buAutoNum type="arabicPeriod"/>
            </a:pPr>
            <a:r>
              <a:rPr lang="en" noProof="0" dirty="0" smtClean="0"/>
              <a:t>Ask Questions: There are no stupid questions. If you do have a question you don’t</a:t>
            </a:r>
            <a:r>
              <a:rPr lang="en-US" baseline="0" noProof="0" dirty="0" smtClean="0"/>
              <a:t> </a:t>
            </a:r>
            <a:r>
              <a:rPr lang="en" noProof="0" dirty="0" smtClean="0"/>
              <a:t>want to ask in front of others, ask it privately during a break. Please do not think</a:t>
            </a:r>
            <a:r>
              <a:rPr lang="en-US" baseline="0" noProof="0" dirty="0" smtClean="0"/>
              <a:t> </a:t>
            </a:r>
            <a:r>
              <a:rPr lang="en" noProof="0" dirty="0" smtClean="0"/>
              <a:t>any question you have is unimportant.</a:t>
            </a:r>
            <a:endParaRPr lang="en-US" noProof="0" dirty="0" smtClean="0"/>
          </a:p>
          <a:p>
            <a:pPr marL="228600" indent="-228600">
              <a:buFont typeface="+mj-lt"/>
              <a:buAutoNum type="arabicPeriod"/>
            </a:pPr>
            <a:r>
              <a:rPr lang="en" noProof="0" dirty="0" smtClean="0"/>
              <a:t>Give your honest feedback: At the end of each day you will be given a form for</a:t>
            </a:r>
            <a:r>
              <a:rPr lang="en-US" baseline="0" noProof="0" dirty="0" smtClean="0"/>
              <a:t> </a:t>
            </a:r>
            <a:r>
              <a:rPr lang="en" noProof="0" dirty="0" smtClean="0"/>
              <a:t>your feedback on making this training better next time. Please be</a:t>
            </a:r>
            <a:r>
              <a:rPr lang="en-US" baseline="0" noProof="0" dirty="0" smtClean="0"/>
              <a:t> </a:t>
            </a:r>
            <a:r>
              <a:rPr lang="en" noProof="0" dirty="0" smtClean="0"/>
              <a:t>honest! Constructive criticism is appreciated and is the only way that we can</a:t>
            </a:r>
            <a:r>
              <a:rPr lang="en-US" baseline="0" noProof="0" dirty="0" smtClean="0"/>
              <a:t> </a:t>
            </a:r>
            <a:r>
              <a:rPr lang="en" noProof="0" dirty="0" smtClean="0"/>
              <a:t>improve.</a:t>
            </a:r>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3496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allows individual developers and teams to easily version, package and deploy software in a reproducible manner.</a:t>
            </a:r>
          </a:p>
          <a:p>
            <a:endParaRPr lang="en" noProof="0" dirty="0" smtClean="0"/>
          </a:p>
          <a:p>
            <a:r>
              <a:rPr lang="en" noProof="0" dirty="0" smtClean="0"/>
              <a:t>Any software, whether it is a simple static site or a complex multi-component service, will need to be updated and repackaged at some point. This updated software might need to be deployed to a cluster, or it might need to be packaged for end-users to deploy to their own servers. In a lot of cases, the developers who produced the software will be deploying it to their own production environment. Usually, a team will use a staging, development, or demo environment that is similarly configured to their production environment to verify that updates run as expected. These staging environments are often taxing to build and administer. Maintaining consistency between multiple environments is often painful to manage.</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99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BOSH was purposefully constructed to address the four principles of modern Release Engineering:</a:t>
            </a:r>
          </a:p>
          <a:p>
            <a:endParaRPr lang="en" noProof="0" dirty="0" smtClean="0"/>
          </a:p>
          <a:p>
            <a:r>
              <a:rPr lang="en" noProof="0" dirty="0" smtClean="0"/>
              <a:t>Identifiability: BOSH has a concept of a software release which packages up all related source code, binary assets, configuration etc. This allows users to easily track contents of a particular release. In addition to releases BOSH provides a way to capture all Operating System dependencies as one image</a:t>
            </a:r>
          </a:p>
          <a:p>
            <a:r>
              <a:rPr lang="en" noProof="0" dirty="0" smtClean="0"/>
              <a:t>Reproducibility: BOSH tool chain provides a centralized server that manages software releases, Operating System images, persistent data, and system configuration. It provides a clear and simple way of operating a deployed system.</a:t>
            </a:r>
          </a:p>
          <a:p>
            <a:endParaRPr lang="es-ES" dirty="0" smtClean="0"/>
          </a:p>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40036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 noProof="0" dirty="0" smtClean="0"/>
              <a:t>Consistency: BOSH software releases workflows are used throughout the development of the software and when the system needs to be deployed. BOSH centralized server allows users to see and track changes made to the deployed system</a:t>
            </a:r>
          </a:p>
          <a:p>
            <a:r>
              <a:rPr lang="en" noProof="0" dirty="0" smtClean="0"/>
              <a:t>Agility: BOSH tool chain integrates well with current best practices of software engineering (including Continuous Delivery) by providing ways to easily create software releases in an automated way and to update complex deployed systems with simple commands.</a:t>
            </a:r>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5039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89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7"/>
        <p:cNvGrpSpPr/>
        <p:nvPr/>
      </p:nvGrpSpPr>
      <p:grpSpPr>
        <a:xfrm>
          <a:off x="0" y="0"/>
          <a:ext cx="0" cy="0"/>
          <a:chOff x="0" y="0"/>
          <a:chExt cx="0" cy="0"/>
        </a:xfrm>
      </p:grpSpPr>
      <p:sp>
        <p:nvSpPr>
          <p:cNvPr id="1328" name="Shape 13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29" name="Shape 1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99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 noProof="0" dirty="0"/>
          </a:p>
        </p:txBody>
      </p:sp>
      <p:sp>
        <p:nvSpPr>
          <p:cNvPr id="4" name="Marcador de número de diapositiva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60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4" name="Shape 14"/>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15" name="Shape 15"/>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2_Two Conten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7" name="Shape 77"/>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0" marR="0" lvl="0" indent="0" algn="l" rtl="0">
              <a:spcBef>
                <a:spcPts val="320"/>
              </a:spcBef>
              <a:spcAft>
                <a:spcPts val="600"/>
              </a:spcAft>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8" name="Shape 78"/>
          <p:cNvSpPr txBox="1">
            <a:spLocks noGrp="1"/>
          </p:cNvSpPr>
          <p:nvPr>
            <p:ph type="body" idx="2"/>
          </p:nvPr>
        </p:nvSpPr>
        <p:spPr>
          <a:xfrm>
            <a:off x="4662394" y="3832344"/>
            <a:ext cx="4070350" cy="665161"/>
          </a:xfrm>
          <a:prstGeom prst="rect">
            <a:avLst/>
          </a:prstGeom>
          <a:noFill/>
          <a:ln>
            <a:noFill/>
          </a:ln>
        </p:spPr>
        <p:txBody>
          <a:bodyPr lIns="91425" tIns="91425" rIns="91425" bIns="91425" anchor="t" anchorCtr="0"/>
          <a:lstStyle>
            <a:lvl1pPr marL="0" marR="0" lvl="0" indent="0" algn="l" rtl="0">
              <a:spcBef>
                <a:spcPts val="220"/>
              </a:spcBef>
              <a:buClr>
                <a:srgbClr val="BFBFBF"/>
              </a:buClr>
              <a:buFont typeface="Arial"/>
              <a:buNone/>
              <a:defRPr sz="1100" b="0" i="1" u="none" strike="noStrike" cap="none">
                <a:solidFill>
                  <a:srgbClr val="BFBFBF"/>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20"/>
              </a:spcBef>
              <a:buClr>
                <a:srgbClr val="878787"/>
              </a:buClr>
              <a:buFont typeface="Arial"/>
              <a:buNone/>
              <a:defRPr sz="11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10"/>
              </a:spcBef>
              <a:buClr>
                <a:srgbClr val="878787"/>
              </a:buClr>
              <a:buFont typeface="Arial"/>
              <a:buNone/>
              <a:defRPr sz="105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79" name="Shape 79"/>
          <p:cNvSpPr>
            <a:spLocks noGrp="1"/>
          </p:cNvSpPr>
          <p:nvPr>
            <p:ph type="pic" idx="3"/>
          </p:nvPr>
        </p:nvSpPr>
        <p:spPr>
          <a:xfrm>
            <a:off x="4662487" y="1200150"/>
            <a:ext cx="4070350" cy="2430555"/>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80" name="Shape 80"/>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83" name="Shape 83"/>
          <p:cNvSpPr txBox="1">
            <a:spLocks noGrp="1"/>
          </p:cNvSpPr>
          <p:nvPr>
            <p:ph type="body" idx="1"/>
          </p:nvPr>
        </p:nvSpPr>
        <p:spPr>
          <a:xfrm>
            <a:off x="457200" y="1151334"/>
            <a:ext cx="4040187"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4" name="Shape 84"/>
          <p:cNvSpPr txBox="1">
            <a:spLocks noGrp="1"/>
          </p:cNvSpPr>
          <p:nvPr>
            <p:ph type="body" idx="2"/>
          </p:nvPr>
        </p:nvSpPr>
        <p:spPr>
          <a:xfrm>
            <a:off x="457200" y="2016580"/>
            <a:ext cx="4040187"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85" name="Shape 85"/>
          <p:cNvSpPr txBox="1">
            <a:spLocks noGrp="1"/>
          </p:cNvSpPr>
          <p:nvPr>
            <p:ph type="body" idx="3"/>
          </p:nvPr>
        </p:nvSpPr>
        <p:spPr>
          <a:xfrm>
            <a:off x="4645026" y="1151334"/>
            <a:ext cx="4041774" cy="753599"/>
          </a:xfrm>
          <a:prstGeom prst="rect">
            <a:avLst/>
          </a:prstGeom>
          <a:noFill/>
          <a:ln>
            <a:noFill/>
          </a:ln>
        </p:spPr>
        <p:txBody>
          <a:bodyPr lIns="91425" tIns="91425" rIns="91425" bIns="91425" anchor="b" anchorCtr="0"/>
          <a:lstStyle>
            <a:lvl1pPr marL="0" marR="0" lvl="0" indent="0" algn="l" rtl="0">
              <a:spcBef>
                <a:spcPts val="480"/>
              </a:spcBef>
              <a:buClr>
                <a:srgbClr val="878787"/>
              </a:buClr>
              <a:buFont typeface="Arial"/>
              <a:buNone/>
              <a:defRPr sz="2400" b="1"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86" name="Shape 86"/>
          <p:cNvSpPr txBox="1">
            <a:spLocks noGrp="1"/>
          </p:cNvSpPr>
          <p:nvPr>
            <p:ph type="body" idx="4"/>
          </p:nvPr>
        </p:nvSpPr>
        <p:spPr>
          <a:xfrm>
            <a:off x="4645026" y="2016580"/>
            <a:ext cx="4041774" cy="2578042"/>
          </a:xfrm>
          <a:prstGeom prst="rect">
            <a:avLst/>
          </a:prstGeom>
          <a:noFill/>
          <a:ln>
            <a:noFill/>
          </a:ln>
        </p:spPr>
        <p:txBody>
          <a:bodyPr lIns="91425" tIns="91425" rIns="91425" bIns="91425" anchor="t" anchorCtr="0"/>
          <a:lstStyle>
            <a:lvl1pPr marL="342900" marR="0" lvl="0" indent="-2159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4pPr>
            <a:lvl5pPr marL="2057400" marR="0" lvl="4"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87" name="Shape 87"/>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Only">
    <p:spTree>
      <p:nvGrpSpPr>
        <p:cNvPr id="1" name="Shape 88"/>
        <p:cNvGrpSpPr/>
        <p:nvPr/>
      </p:nvGrpSpPr>
      <p:grpSpPr>
        <a:xfrm>
          <a:off x="0" y="0"/>
          <a:ext cx="0" cy="0"/>
          <a:chOff x="0" y="0"/>
          <a:chExt cx="0" cy="0"/>
        </a:xfrm>
      </p:grpSpPr>
      <p:sp>
        <p:nvSpPr>
          <p:cNvPr id="89" name="Shape 89"/>
          <p:cNvSpPr/>
          <p:nvPr/>
        </p:nvSpPr>
        <p:spPr>
          <a:xfrm>
            <a:off x="0" y="0"/>
            <a:ext cx="9144000" cy="5143499"/>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90" name="Shape 90"/>
          <p:cNvSpPr txBox="1">
            <a:spLocks noGrp="1"/>
          </p:cNvSpPr>
          <p:nvPr>
            <p:ph type="title"/>
          </p:nvPr>
        </p:nvSpPr>
        <p:spPr>
          <a:xfrm>
            <a:off x="0" y="373780"/>
            <a:ext cx="9144000" cy="300461"/>
          </a:xfrm>
          <a:prstGeom prst="rect">
            <a:avLst/>
          </a:prstGeom>
          <a:noFill/>
          <a:ln>
            <a:noFill/>
          </a:ln>
        </p:spPr>
        <p:txBody>
          <a:bodyPr lIns="91425" tIns="91425" rIns="91425" bIns="91425" anchor="ctr" anchorCtr="0"/>
          <a:lstStyle>
            <a:lvl1pPr marL="0" marR="0" lvl="0" indent="0" algn="ctr" rtl="0">
              <a:spcBef>
                <a:spcPts val="0"/>
              </a:spcBef>
              <a:buClr>
                <a:schemeClr val="accent1"/>
              </a:buClr>
              <a:buFont typeface="Source Sans Pro"/>
              <a:buNone/>
              <a:defRPr sz="1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1" name="Shape 91"/>
          <p:cNvSpPr txBox="1">
            <a:spLocks noGrp="1"/>
          </p:cNvSpPr>
          <p:nvPr>
            <p:ph type="body" idx="1"/>
          </p:nvPr>
        </p:nvSpPr>
        <p:spPr>
          <a:xfrm>
            <a:off x="1042146" y="1770528"/>
            <a:ext cx="7059705" cy="1377484"/>
          </a:xfrm>
          <a:prstGeom prst="rect">
            <a:avLst/>
          </a:prstGeom>
          <a:noFill/>
          <a:ln>
            <a:noFill/>
          </a:ln>
        </p:spPr>
        <p:txBody>
          <a:bodyPr lIns="91425" tIns="91425" rIns="91425" bIns="91425" anchor="t" anchorCtr="0"/>
          <a:lstStyle>
            <a:lvl1pPr marL="0" marR="0" lvl="0" indent="0" algn="ctr" rtl="0">
              <a:spcBef>
                <a:spcPts val="560"/>
              </a:spcBef>
              <a:buClr>
                <a:srgbClr val="FFFFFF"/>
              </a:buClr>
              <a:buFont typeface="Arial"/>
              <a:buNone/>
              <a:defRPr sz="2800" b="0" i="0" u="none" strike="noStrike" cap="none">
                <a:solidFill>
                  <a:srgbClr val="FFFFFF"/>
                </a:solidFill>
                <a:latin typeface="Source Sans Pro"/>
                <a:ea typeface="Source Sans Pro"/>
                <a:cs typeface="Source Sans Pro"/>
                <a:sym typeface="Source Sans Pro"/>
              </a:defRPr>
            </a:lvl1pPr>
            <a:lvl2pPr marL="457200" marR="0" lvl="1" indent="0" algn="ctr"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ctr"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ctr"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pic>
        <p:nvPicPr>
          <p:cNvPr id="92" name="Shape 92"/>
          <p:cNvPicPr preferRelativeResize="0"/>
          <p:nvPr/>
        </p:nvPicPr>
        <p:blipFill rotWithShape="1">
          <a:blip r:embed="rId2">
            <a:alphaModFix/>
          </a:blip>
          <a:srcRect/>
          <a:stretch/>
        </p:blipFill>
        <p:spPr>
          <a:xfrm>
            <a:off x="0" y="0"/>
            <a:ext cx="9144000" cy="51434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93"/>
        <p:cNvGrpSpPr/>
        <p:nvPr/>
      </p:nvGrpSpPr>
      <p:grpSpPr>
        <a:xfrm>
          <a:off x="0" y="0"/>
          <a:ext cx="0" cy="0"/>
          <a:chOff x="0" y="0"/>
          <a:chExt cx="0" cy="0"/>
        </a:xfrm>
      </p:grpSpPr>
      <p:sp>
        <p:nvSpPr>
          <p:cNvPr id="94" name="Shape 94"/>
          <p:cNvSpPr/>
          <p:nvPr/>
        </p:nvSpPr>
        <p:spPr>
          <a:xfrm>
            <a:off x="-67234" y="-126998"/>
            <a:ext cx="9226176"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95" name="Shape 95"/>
          <p:cNvSpPr txBox="1">
            <a:spLocks noGrp="1"/>
          </p:cNvSpPr>
          <p:nvPr>
            <p:ph type="title"/>
          </p:nvPr>
        </p:nvSpPr>
        <p:spPr>
          <a:xfrm>
            <a:off x="239056" y="465166"/>
            <a:ext cx="8516470" cy="376791"/>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96" name="Shape 96"/>
          <p:cNvSpPr>
            <a:spLocks noGrp="1"/>
          </p:cNvSpPr>
          <p:nvPr>
            <p:ph type="pic" idx="2"/>
          </p:nvPr>
        </p:nvSpPr>
        <p:spPr>
          <a:xfrm>
            <a:off x="-82176" y="1105646"/>
            <a:ext cx="9226176" cy="4037852"/>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97" name="Shape 97"/>
          <p:cNvSpPr txBox="1">
            <a:spLocks noGrp="1"/>
          </p:cNvSpPr>
          <p:nvPr>
            <p:ph type="body" idx="1"/>
          </p:nvPr>
        </p:nvSpPr>
        <p:spPr>
          <a:xfrm>
            <a:off x="239056" y="157381"/>
            <a:ext cx="8516470" cy="229215"/>
          </a:xfrm>
          <a:prstGeom prst="rect">
            <a:avLst/>
          </a:prstGeom>
          <a:noFill/>
          <a:ln>
            <a:noFill/>
          </a:ln>
        </p:spPr>
        <p:txBody>
          <a:bodyPr lIns="91425" tIns="91425" rIns="91425" bIns="91425" anchor="t" anchorCtr="0"/>
          <a:lstStyle>
            <a:lvl1pPr marL="0" marR="0" lvl="0" indent="0" algn="l" rtl="0">
              <a:spcBef>
                <a:spcPts val="240"/>
              </a:spcBef>
              <a:buClr>
                <a:schemeClr val="dk2"/>
              </a:buClr>
              <a:buFont typeface="Arial"/>
              <a:buNone/>
              <a:defRPr sz="12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1_Comparison">
    <p:spTree>
      <p:nvGrpSpPr>
        <p:cNvPr id="1" name="Shape 98"/>
        <p:cNvGrpSpPr/>
        <p:nvPr/>
      </p:nvGrpSpPr>
      <p:grpSpPr>
        <a:xfrm>
          <a:off x="0" y="0"/>
          <a:ext cx="0" cy="0"/>
          <a:chOff x="0" y="0"/>
          <a:chExt cx="0" cy="0"/>
        </a:xfrm>
      </p:grpSpPr>
      <p:sp>
        <p:nvSpPr>
          <p:cNvPr id="99" name="Shape 99"/>
          <p:cNvSpPr/>
          <p:nvPr/>
        </p:nvSpPr>
        <p:spPr>
          <a:xfrm>
            <a:off x="366059"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0" name="Shape 100"/>
          <p:cNvSpPr/>
          <p:nvPr/>
        </p:nvSpPr>
        <p:spPr>
          <a:xfrm>
            <a:off x="2488200"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1" name="Shape 101"/>
          <p:cNvSpPr/>
          <p:nvPr/>
        </p:nvSpPr>
        <p:spPr>
          <a:xfrm>
            <a:off x="4610342"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2" name="Shape 102"/>
          <p:cNvSpPr/>
          <p:nvPr/>
        </p:nvSpPr>
        <p:spPr>
          <a:xfrm>
            <a:off x="6732485" y="1822333"/>
            <a:ext cx="2039470" cy="2772078"/>
          </a:xfrm>
          <a:prstGeom prst="rect">
            <a:avLst/>
          </a:prstGeom>
          <a:solidFill>
            <a:srgbClr val="F5F5F5"/>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103" name="Shape 103"/>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04" name="Shape 104"/>
          <p:cNvSpPr txBox="1">
            <a:spLocks noGrp="1"/>
          </p:cNvSpPr>
          <p:nvPr>
            <p:ph type="body" idx="1"/>
          </p:nvPr>
        </p:nvSpPr>
        <p:spPr>
          <a:xfrm>
            <a:off x="45720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006FD6"/>
              </a:buClr>
              <a:buFont typeface="Arial"/>
              <a:buNone/>
              <a:defRPr sz="2400" b="1" i="0" u="none" strike="noStrike" cap="none">
                <a:solidFill>
                  <a:srgbClr val="006FD6"/>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5" name="Shape 105"/>
          <p:cNvSpPr txBox="1">
            <a:spLocks noGrp="1"/>
          </p:cNvSpPr>
          <p:nvPr>
            <p:ph type="body" idx="2"/>
          </p:nvPr>
        </p:nvSpPr>
        <p:spPr>
          <a:xfrm>
            <a:off x="457200" y="1904515"/>
            <a:ext cx="1948328" cy="2578042"/>
          </a:xfrm>
          <a:prstGeom prst="rect">
            <a:avLst/>
          </a:prstGeom>
          <a:noFill/>
          <a:ln>
            <a:noFill/>
          </a:ln>
        </p:spPr>
        <p:txBody>
          <a:bodyPr lIns="91425" tIns="91425" rIns="91425" bIns="91425" anchor="t" anchorCtr="0"/>
          <a:lstStyle>
            <a:lvl1pPr marL="285750" marR="0" lvl="0" indent="-222250" algn="l" rtl="0">
              <a:lnSpc>
                <a:spcPct val="11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6" name="Shape 106"/>
          <p:cNvSpPr txBox="1">
            <a:spLocks noGrp="1"/>
          </p:cNvSpPr>
          <p:nvPr>
            <p:ph type="body" idx="3"/>
          </p:nvPr>
        </p:nvSpPr>
        <p:spPr>
          <a:xfrm>
            <a:off x="2548960"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7" name="Shape 107"/>
          <p:cNvSpPr txBox="1">
            <a:spLocks noGrp="1"/>
          </p:cNvSpPr>
          <p:nvPr>
            <p:ph type="body" idx="4"/>
          </p:nvPr>
        </p:nvSpPr>
        <p:spPr>
          <a:xfrm>
            <a:off x="2548960"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08" name="Shape 108"/>
          <p:cNvSpPr txBox="1">
            <a:spLocks noGrp="1"/>
          </p:cNvSpPr>
          <p:nvPr>
            <p:ph type="body" idx="5"/>
          </p:nvPr>
        </p:nvSpPr>
        <p:spPr>
          <a:xfrm>
            <a:off x="4655664"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09" name="Shape 109"/>
          <p:cNvSpPr txBox="1">
            <a:spLocks noGrp="1"/>
          </p:cNvSpPr>
          <p:nvPr>
            <p:ph type="body" idx="6"/>
          </p:nvPr>
        </p:nvSpPr>
        <p:spPr>
          <a:xfrm>
            <a:off x="4655664"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sp>
        <p:nvSpPr>
          <p:cNvPr id="110" name="Shape 110"/>
          <p:cNvSpPr txBox="1">
            <a:spLocks noGrp="1"/>
          </p:cNvSpPr>
          <p:nvPr>
            <p:ph type="body" idx="7"/>
          </p:nvPr>
        </p:nvSpPr>
        <p:spPr>
          <a:xfrm>
            <a:off x="6732485" y="1233420"/>
            <a:ext cx="1948328" cy="514718"/>
          </a:xfrm>
          <a:prstGeom prst="rect">
            <a:avLst/>
          </a:prstGeom>
          <a:noFill/>
          <a:ln>
            <a:noFill/>
          </a:ln>
        </p:spPr>
        <p:txBody>
          <a:bodyPr lIns="91425" tIns="91425" rIns="91425" bIns="91425" anchor="b" anchorCtr="0"/>
          <a:lstStyle>
            <a:lvl1pPr marL="0" marR="0" lvl="0" indent="0" algn="ctr" rtl="0">
              <a:spcBef>
                <a:spcPts val="480"/>
              </a:spcBef>
              <a:buClr>
                <a:srgbClr val="1863AF"/>
              </a:buClr>
              <a:buFont typeface="Arial"/>
              <a:buNone/>
              <a:defRPr sz="2400" b="1" i="0" u="none" strike="noStrike" cap="none">
                <a:solidFill>
                  <a:srgbClr val="1863AF"/>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1" i="0" u="none" strike="noStrike" cap="none">
                <a:solidFill>
                  <a:srgbClr val="878787"/>
                </a:solidFill>
                <a:latin typeface="Source Sans Pro"/>
                <a:ea typeface="Source Sans Pro"/>
                <a:cs typeface="Source Sans Pro"/>
                <a:sym typeface="Source Sans Pro"/>
              </a:defRPr>
            </a:lvl2pPr>
            <a:lvl3pPr marL="914400" marR="0" lvl="2" indent="0" algn="l" rtl="0">
              <a:spcBef>
                <a:spcPts val="360"/>
              </a:spcBef>
              <a:buClr>
                <a:srgbClr val="878787"/>
              </a:buClr>
              <a:buFont typeface="Arial"/>
              <a:buNone/>
              <a:defRPr sz="1800" b="1" i="0" u="none" strike="noStrike" cap="none">
                <a:solidFill>
                  <a:srgbClr val="878787"/>
                </a:solidFill>
                <a:latin typeface="Source Sans Pro"/>
                <a:ea typeface="Source Sans Pro"/>
                <a:cs typeface="Source Sans Pro"/>
                <a:sym typeface="Source Sans Pro"/>
              </a:defRPr>
            </a:lvl3pPr>
            <a:lvl4pPr marL="1371600" marR="0" lvl="3"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4pPr>
            <a:lvl5pPr marL="1828800" marR="0" lvl="4" indent="0" algn="l" rtl="0">
              <a:spcBef>
                <a:spcPts val="320"/>
              </a:spcBef>
              <a:buClr>
                <a:srgbClr val="878787"/>
              </a:buClr>
              <a:buFont typeface="Arial"/>
              <a:buNone/>
              <a:defRPr sz="1600" b="1" i="0" u="none" strike="noStrike" cap="none">
                <a:solidFill>
                  <a:srgbClr val="878787"/>
                </a:solidFill>
                <a:latin typeface="Source Sans Pro"/>
                <a:ea typeface="Source Sans Pro"/>
                <a:cs typeface="Source Sans Pro"/>
                <a:sym typeface="Source Sans Pro"/>
              </a:defRPr>
            </a:lvl5pPr>
            <a:lvl6pPr marL="2286000" marR="0" lvl="5"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6pPr>
            <a:lvl7pPr marL="2743200" marR="0" lvl="6"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7pPr>
            <a:lvl8pPr marL="3200400" marR="0" lvl="7"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8pPr>
            <a:lvl9pPr marL="3657600" marR="0" lvl="8" indent="0" algn="l" rtl="0">
              <a:spcBef>
                <a:spcPts val="320"/>
              </a:spcBef>
              <a:buClr>
                <a:schemeClr val="dk1"/>
              </a:buClr>
              <a:buFont typeface="Arial"/>
              <a:buNone/>
              <a:defRPr sz="1600" b="1" i="0" u="none" strike="noStrike" cap="none">
                <a:solidFill>
                  <a:schemeClr val="dk1"/>
                </a:solidFill>
                <a:latin typeface="Source Sans Pro"/>
                <a:ea typeface="Source Sans Pro"/>
                <a:cs typeface="Source Sans Pro"/>
                <a:sym typeface="Source Sans Pro"/>
              </a:defRPr>
            </a:lvl9pPr>
          </a:lstStyle>
          <a:p>
            <a:endParaRPr/>
          </a:p>
        </p:txBody>
      </p:sp>
      <p:sp>
        <p:nvSpPr>
          <p:cNvPr id="111" name="Shape 111"/>
          <p:cNvSpPr txBox="1">
            <a:spLocks noGrp="1"/>
          </p:cNvSpPr>
          <p:nvPr>
            <p:ph type="body" idx="8"/>
          </p:nvPr>
        </p:nvSpPr>
        <p:spPr>
          <a:xfrm>
            <a:off x="6732485" y="1904515"/>
            <a:ext cx="1948328" cy="2578042"/>
          </a:xfrm>
          <a:prstGeom prst="rect">
            <a:avLst/>
          </a:prstGeom>
          <a:noFill/>
          <a:ln>
            <a:noFill/>
          </a:ln>
        </p:spPr>
        <p:txBody>
          <a:bodyPr lIns="91425" tIns="91425" rIns="91425" bIns="91425" anchor="t" anchorCtr="0"/>
          <a:lstStyle>
            <a:lvl1pPr marL="285750" marR="0" lvl="0" indent="-222250" algn="l" rtl="0">
              <a:lnSpc>
                <a:spcPct val="100000"/>
              </a:lnSpc>
              <a:spcBef>
                <a:spcPts val="200"/>
              </a:spcBef>
              <a:spcAft>
                <a:spcPts val="600"/>
              </a:spcAft>
              <a:buClr>
                <a:srgbClr val="878787"/>
              </a:buClr>
              <a:buSzPct val="100000"/>
              <a:buFont typeface="Arial"/>
              <a:buChar char="•"/>
              <a:defRPr sz="10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5pPr>
            <a:lvl6pPr marL="2514600" marR="0" lvl="5"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6pPr>
            <a:lvl7pPr marL="2971800" marR="0" lvl="6"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7pPr>
            <a:lvl8pPr marL="3429000" marR="0" lvl="7"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8pPr>
            <a:lvl9pPr marL="3886200" marR="0" lvl="8" indent="-127000" algn="l" rtl="0">
              <a:spcBef>
                <a:spcPts val="320"/>
              </a:spcBef>
              <a:buClr>
                <a:schemeClr val="dk1"/>
              </a:buClr>
              <a:buSzPct val="100000"/>
              <a:buFont typeface="Arial"/>
              <a:buChar char="•"/>
              <a:defRPr sz="1600" b="0" i="0" u="none" strike="noStrike" cap="none">
                <a:solidFill>
                  <a:schemeClr val="dk1"/>
                </a:solidFill>
                <a:latin typeface="Source Sans Pro"/>
                <a:ea typeface="Source Sans Pro"/>
                <a:cs typeface="Source Sans Pro"/>
                <a:sym typeface="Source Sans Pro"/>
              </a:defRPr>
            </a:lvl9pPr>
          </a:lstStyle>
          <a:p>
            <a:endParaRPr/>
          </a:p>
        </p:txBody>
      </p:sp>
      <p:cxnSp>
        <p:nvCxnSpPr>
          <p:cNvPr id="112" name="Shape 112"/>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Picture with Caption">
    <p:spTree>
      <p:nvGrpSpPr>
        <p:cNvPr id="1" name="Shape 113"/>
        <p:cNvGrpSpPr/>
        <p:nvPr/>
      </p:nvGrpSpPr>
      <p:grpSpPr>
        <a:xfrm>
          <a:off x="0" y="0"/>
          <a:ext cx="0" cy="0"/>
          <a:chOff x="0" y="0"/>
          <a:chExt cx="0" cy="0"/>
        </a:xfrm>
      </p:grpSpPr>
      <p:sp>
        <p:nvSpPr>
          <p:cNvPr id="114" name="Shape 114"/>
          <p:cNvSpPr/>
          <p:nvPr/>
        </p:nvSpPr>
        <p:spPr>
          <a:xfrm>
            <a:off x="4669117" y="-126998"/>
            <a:ext cx="4736351" cy="5285440"/>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5" name="Shape 115"/>
          <p:cNvSpPr/>
          <p:nvPr/>
        </p:nvSpPr>
        <p:spPr>
          <a:xfrm>
            <a:off x="-67233" y="-126998"/>
            <a:ext cx="4736351" cy="5285440"/>
          </a:xfrm>
          <a:prstGeom prst="rect">
            <a:avLst/>
          </a:prstGeom>
          <a:solidFill>
            <a:srgbClr val="97ACB5"/>
          </a:solidFill>
          <a:ln>
            <a:noFill/>
          </a:ln>
        </p:spPr>
        <p:txBody>
          <a:bodyPr lIns="91425" tIns="45700" rIns="91425" bIns="45700" anchor="ctr" anchorCtr="0">
            <a:noAutofit/>
          </a:bodyPr>
          <a:lstStyle/>
          <a:p>
            <a:pPr marL="0" marR="0" lvl="0" indent="0" algn="ctr" rtl="0">
              <a:spcBef>
                <a:spcPts val="0"/>
              </a:spcBef>
              <a:buNone/>
            </a:pPr>
            <a:endParaRPr sz="1800">
              <a:solidFill>
                <a:schemeClr val="accent3"/>
              </a:solidFill>
              <a:latin typeface="Source Sans Pro"/>
              <a:ea typeface="Source Sans Pro"/>
              <a:cs typeface="Source Sans Pro"/>
              <a:sym typeface="Source Sans Pro"/>
            </a:endParaRPr>
          </a:p>
        </p:txBody>
      </p:sp>
      <p:sp>
        <p:nvSpPr>
          <p:cNvPr id="116" name="Shape 116"/>
          <p:cNvSpPr txBox="1">
            <a:spLocks noGrp="1"/>
          </p:cNvSpPr>
          <p:nvPr>
            <p:ph type="title"/>
          </p:nvPr>
        </p:nvSpPr>
        <p:spPr>
          <a:xfrm>
            <a:off x="239057" y="483683"/>
            <a:ext cx="4430060" cy="414470"/>
          </a:xfrm>
          <a:prstGeom prst="rect">
            <a:avLst/>
          </a:prstGeom>
          <a:noFill/>
          <a:ln>
            <a:noFill/>
          </a:ln>
        </p:spPr>
        <p:txBody>
          <a:bodyPr lIns="91425" tIns="91425" rIns="91425" bIns="91425" anchor="b" anchorCtr="0"/>
          <a:lstStyle>
            <a:lvl1pPr marL="0" marR="0" lvl="0" indent="0" algn="l" rtl="0">
              <a:spcBef>
                <a:spcPts val="0"/>
              </a:spcBef>
              <a:buClr>
                <a:srgbClr val="FFFFFF"/>
              </a:buClr>
              <a:buFont typeface="Source Sans Pro"/>
              <a:buNone/>
              <a:defRPr sz="2800" b="0"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7" name="Shape 117"/>
          <p:cNvSpPr>
            <a:spLocks noGrp="1"/>
          </p:cNvSpPr>
          <p:nvPr>
            <p:ph type="pic" idx="2"/>
          </p:nvPr>
        </p:nvSpPr>
        <p:spPr>
          <a:xfrm>
            <a:off x="4669117" y="0"/>
            <a:ext cx="4474880" cy="5143499"/>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Source Sans Pro"/>
              <a:buNone/>
              <a:defRPr sz="32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Clr>
                <a:schemeClr val="dk1"/>
              </a:buClr>
              <a:buFont typeface="Source Sans Pro"/>
              <a:buNone/>
              <a:defRPr sz="2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Clr>
                <a:schemeClr val="dk1"/>
              </a:buClr>
              <a:buFont typeface="Source Sans Pro"/>
              <a:buNone/>
              <a:defRPr sz="24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Clr>
                <a:schemeClr val="dk1"/>
              </a:buClr>
              <a:buFont typeface="Source Sans Pro"/>
              <a:buNone/>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18" name="Shape 118"/>
          <p:cNvSpPr txBox="1">
            <a:spLocks noGrp="1"/>
          </p:cNvSpPr>
          <p:nvPr>
            <p:ph type="body" idx="1"/>
          </p:nvPr>
        </p:nvSpPr>
        <p:spPr>
          <a:xfrm>
            <a:off x="239057" y="224619"/>
            <a:ext cx="4430061" cy="229215"/>
          </a:xfrm>
          <a:prstGeom prst="rect">
            <a:avLst/>
          </a:prstGeom>
          <a:noFill/>
          <a:ln>
            <a:noFill/>
          </a:ln>
        </p:spPr>
        <p:txBody>
          <a:bodyPr lIns="91425" tIns="91425" rIns="91425" bIns="91425" anchor="t" anchorCtr="0"/>
          <a:lstStyle>
            <a:lvl1pPr marL="0" marR="0" lvl="0" indent="0" algn="l" rtl="0">
              <a:spcBef>
                <a:spcPts val="200"/>
              </a:spcBef>
              <a:buClr>
                <a:schemeClr val="dk2"/>
              </a:buClr>
              <a:buFont typeface="Arial"/>
              <a:buNone/>
              <a:defRPr sz="1000" b="1" i="0" u="none" strike="noStrike" cap="none">
                <a:solidFill>
                  <a:schemeClr val="dk2"/>
                </a:solidFill>
                <a:latin typeface="Source Sans Pro"/>
                <a:ea typeface="Source Sans Pro"/>
                <a:cs typeface="Source Sans Pro"/>
                <a:sym typeface="Source Sans Pro"/>
              </a:defRPr>
            </a:lvl1pPr>
            <a:lvl2pPr marL="457200" marR="0" lvl="1"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00"/>
              </a:spcBef>
              <a:buClr>
                <a:srgbClr val="878787"/>
              </a:buClr>
              <a:buFont typeface="Arial"/>
              <a:buNone/>
              <a:defRPr sz="1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180"/>
              </a:spcBef>
              <a:buClr>
                <a:srgbClr val="878787"/>
              </a:buClr>
              <a:buFont typeface="Arial"/>
              <a:buNone/>
              <a:defRPr sz="900" b="0" i="0" u="none" strike="noStrike" cap="none">
                <a:solidFill>
                  <a:srgbClr val="878787"/>
                </a:solidFill>
                <a:latin typeface="Source Sans Pro"/>
                <a:ea typeface="Source Sans Pro"/>
                <a:cs typeface="Source Sans Pro"/>
                <a:sym typeface="Source Sans Pro"/>
              </a:defRPr>
            </a:lvl5pPr>
            <a:lvl6pPr marL="2286000" marR="0" lvl="5"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180"/>
              </a:spcBef>
              <a:buClr>
                <a:schemeClr val="dk1"/>
              </a:buClr>
              <a:buFont typeface="Arial"/>
              <a:buNone/>
              <a:defRPr sz="900" b="0" i="0" u="none" strike="noStrike" cap="none">
                <a:solidFill>
                  <a:schemeClr val="dk1"/>
                </a:solidFill>
                <a:latin typeface="Source Sans Pro"/>
                <a:ea typeface="Source Sans Pro"/>
                <a:cs typeface="Source Sans Pro"/>
                <a:sym typeface="Source Sans Pro"/>
              </a:defRPr>
            </a:lvl9pPr>
          </a:lstStyle>
          <a:p>
            <a:endParaRPr/>
          </a:p>
        </p:txBody>
      </p:sp>
      <p:sp>
        <p:nvSpPr>
          <p:cNvPr id="119" name="Shape 119"/>
          <p:cNvSpPr txBox="1">
            <a:spLocks noGrp="1"/>
          </p:cNvSpPr>
          <p:nvPr>
            <p:ph type="body" idx="3"/>
          </p:nvPr>
        </p:nvSpPr>
        <p:spPr>
          <a:xfrm>
            <a:off x="239057" y="1225717"/>
            <a:ext cx="4430060" cy="914400"/>
          </a:xfrm>
          <a:prstGeom prst="rect">
            <a:avLst/>
          </a:prstGeom>
          <a:noFill/>
          <a:ln>
            <a:noFill/>
          </a:ln>
        </p:spPr>
        <p:txBody>
          <a:bodyPr lIns="91425" tIns="91425" rIns="91425" bIns="91425" anchor="t" anchorCtr="0"/>
          <a:lstStyle>
            <a:lvl1pPr marL="342900" marR="0" lvl="0" indent="-241300" algn="l" rtl="0">
              <a:spcBef>
                <a:spcPts val="320"/>
              </a:spcBef>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742950" marR="0" lvl="1" indent="-196850" algn="l" rtl="0">
              <a:spcBef>
                <a:spcPts val="280"/>
              </a:spcBef>
              <a:buClr>
                <a:schemeClr val="lt1"/>
              </a:buClr>
              <a:buSzPct val="100000"/>
              <a:buFont typeface="Arial"/>
              <a:buChar char="–"/>
              <a:defRPr sz="1400" b="0" i="0" u="none" strike="noStrike" cap="none">
                <a:solidFill>
                  <a:schemeClr val="lt1"/>
                </a:solidFill>
                <a:latin typeface="Source Sans Pro"/>
                <a:ea typeface="Source Sans Pro"/>
                <a:cs typeface="Source Sans Pro"/>
                <a:sym typeface="Source Sans Pro"/>
              </a:defRPr>
            </a:lvl2pPr>
            <a:lvl3pPr marL="1143000" marR="0" lvl="2" indent="-152400" algn="l" rtl="0">
              <a:spcBef>
                <a:spcPts val="240"/>
              </a:spcBef>
              <a:buClr>
                <a:schemeClr val="lt1"/>
              </a:buClr>
              <a:buSzPct val="100000"/>
              <a:buFont typeface="Arial"/>
              <a:buChar char="•"/>
              <a:defRPr sz="1200" b="0" i="0" u="none" strike="noStrike" cap="none">
                <a:solidFill>
                  <a:schemeClr val="lt1"/>
                </a:solidFill>
                <a:latin typeface="Source Sans Pro"/>
                <a:ea typeface="Source Sans Pro"/>
                <a:cs typeface="Source Sans Pro"/>
                <a:sym typeface="Source Sans Pro"/>
              </a:defRPr>
            </a:lvl3pPr>
            <a:lvl4pPr marL="1600200" marR="0" lvl="3"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4pPr>
            <a:lvl5pPr marL="2057400" marR="0" lvl="4" indent="-158750" algn="l" rtl="0">
              <a:spcBef>
                <a:spcPts val="220"/>
              </a:spcBef>
              <a:buClr>
                <a:schemeClr val="lt1"/>
              </a:buClr>
              <a:buSzPct val="100000"/>
              <a:buFont typeface="Arial"/>
              <a:buChar char="»"/>
              <a:defRPr sz="1100" b="0" i="0" u="none" strike="noStrike" cap="none">
                <a:solidFill>
                  <a:schemeClr val="lt1"/>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4_Custom Layout">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22" name="Shape 122"/>
          <p:cNvSpPr/>
          <p:nvPr/>
        </p:nvSpPr>
        <p:spPr>
          <a:xfrm>
            <a:off x="-163870" y="-65547"/>
            <a:ext cx="9447160" cy="5284837"/>
          </a:xfrm>
          <a:prstGeom prst="rect">
            <a:avLst/>
          </a:prstGeom>
          <a:solidFill>
            <a:schemeClr val="dk2"/>
          </a:solidFill>
          <a:ln w="12700"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2"/>
              </a:solidFill>
              <a:latin typeface="Source Sans Pro"/>
              <a:ea typeface="Source Sans Pro"/>
              <a:cs typeface="Source Sans Pro"/>
              <a:sym typeface="Source Sans Pro"/>
            </a:endParaRPr>
          </a:p>
        </p:txBody>
      </p:sp>
      <p:sp>
        <p:nvSpPr>
          <p:cNvPr id="123" name="Shape 123"/>
          <p:cNvSpPr txBox="1"/>
          <p:nvPr/>
        </p:nvSpPr>
        <p:spPr>
          <a:xfrm>
            <a:off x="1701800" y="3094038"/>
            <a:ext cx="5689600" cy="461961"/>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2400">
                <a:solidFill>
                  <a:schemeClr val="accent5"/>
                </a:solidFill>
                <a:latin typeface="Arial"/>
                <a:ea typeface="Arial"/>
                <a:cs typeface="Arial"/>
                <a:sym typeface="Arial"/>
              </a:rPr>
              <a:t>A NEW PLATFORM </a:t>
            </a:r>
            <a:r>
              <a:rPr lang="en-US" sz="2400">
                <a:solidFill>
                  <a:schemeClr val="accent1"/>
                </a:solidFill>
                <a:latin typeface="Arial"/>
                <a:ea typeface="Arial"/>
                <a:cs typeface="Arial"/>
                <a:sym typeface="Arial"/>
              </a:rPr>
              <a:t>FOR A NEW ERA</a:t>
            </a:r>
          </a:p>
        </p:txBody>
      </p:sp>
      <p:pic>
        <p:nvPicPr>
          <p:cNvPr id="124" name="Shape 124"/>
          <p:cNvPicPr preferRelativeResize="0"/>
          <p:nvPr/>
        </p:nvPicPr>
        <p:blipFill rotWithShape="1">
          <a:blip r:embed="rId2">
            <a:alphaModFix/>
          </a:blip>
          <a:srcRect r="5547"/>
          <a:stretch/>
        </p:blipFill>
        <p:spPr>
          <a:xfrm>
            <a:off x="1973263" y="1658938"/>
            <a:ext cx="5189536" cy="126047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p:spTree>
      <p:nvGrpSpPr>
        <p:cNvPr id="1" name="Shape 125"/>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mp Basic without Rule">
    <p:bg>
      <p:bgPr>
        <a:solidFill>
          <a:srgbClr val="17232A"/>
        </a:solidFill>
        <a:effectLst/>
      </p:bgPr>
    </p:bg>
    <p:spTree>
      <p:nvGrpSpPr>
        <p:cNvPr id="1" name="Shape 126"/>
        <p:cNvGrpSpPr/>
        <p:nvPr/>
      </p:nvGrpSpPr>
      <p:grpSpPr>
        <a:xfrm>
          <a:off x="0" y="0"/>
          <a:ext cx="0" cy="0"/>
          <a:chOff x="0" y="0"/>
          <a:chExt cx="0" cy="0"/>
        </a:xfrm>
      </p:grpSpPr>
      <p:sp>
        <p:nvSpPr>
          <p:cNvPr id="127" name="Shape 127"/>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a:solidFill>
                <a:schemeClr val="lt1"/>
              </a:solidFill>
              <a:latin typeface="Source Sans Pro"/>
              <a:ea typeface="Source Sans Pro"/>
              <a:cs typeface="Source Sans Pro"/>
              <a:sym typeface="Source Sans Pro"/>
            </a:endParaRPr>
          </a:p>
        </p:txBody>
      </p:sp>
      <p:sp>
        <p:nvSpPr>
          <p:cNvPr id="128" name="Shape 128"/>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a:solidFill>
                  <a:srgbClr val="7F7F7F"/>
                </a:solidFill>
                <a:latin typeface="Arial"/>
                <a:ea typeface="Arial"/>
                <a:cs typeface="Arial"/>
                <a:sym typeface="Arial"/>
              </a:rPr>
              <a:t>© Copyright 2015 Pivotal. All rights reserved.</a:t>
            </a:r>
          </a:p>
        </p:txBody>
      </p:sp>
      <p:pic>
        <p:nvPicPr>
          <p:cNvPr id="129" name="Shape 129"/>
          <p:cNvPicPr preferRelativeResize="0"/>
          <p:nvPr/>
        </p:nvPicPr>
        <p:blipFill rotWithShape="1">
          <a:blip r:embed="rId2">
            <a:alphaModFix/>
          </a:blip>
          <a:srcRect/>
          <a:stretch/>
        </p:blipFill>
        <p:spPr>
          <a:xfrm>
            <a:off x="7941732" y="4713966"/>
            <a:ext cx="957261" cy="219454"/>
          </a:xfrm>
          <a:prstGeom prst="rect">
            <a:avLst/>
          </a:prstGeom>
          <a:noFill/>
          <a:ln>
            <a:noFill/>
          </a:ln>
        </p:spPr>
      </p:pic>
      <p:sp>
        <p:nvSpPr>
          <p:cNvPr id="130" name="Shape 130"/>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1" name="Shape 131"/>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66712" y="325437"/>
            <a:ext cx="8410499" cy="460500"/>
          </a:xfrm>
          <a:prstGeom prst="rect">
            <a:avLst/>
          </a:prstGeom>
          <a:noFill/>
          <a:ln>
            <a:noFill/>
          </a:ln>
        </p:spPr>
        <p:txBody>
          <a:bodyPr lIns="91425" tIns="91425" rIns="91425" bIns="91425" anchor="t" anchorCtr="0"/>
          <a:lstStyle>
            <a:lvl1pPr marL="0" marR="0" lvl="0" indent="0" algn="l" rtl="0">
              <a:lnSpc>
                <a:spcPct val="90000"/>
              </a:lnSpc>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134" name="Shape 134"/>
          <p:cNvSpPr txBox="1">
            <a:spLocks noGrp="1"/>
          </p:cNvSpPr>
          <p:nvPr>
            <p:ph type="body" idx="1"/>
          </p:nvPr>
        </p:nvSpPr>
        <p:spPr>
          <a:xfrm>
            <a:off x="366712" y="1074737"/>
            <a:ext cx="8410499" cy="3383098"/>
          </a:xfrm>
          <a:prstGeom prst="rect">
            <a:avLst/>
          </a:prstGeom>
          <a:noFill/>
          <a:ln>
            <a:noFill/>
          </a:ln>
        </p:spPr>
        <p:txBody>
          <a:bodyPr lIns="91425" tIns="91425" rIns="91425" bIns="91425" anchor="t" anchorCtr="0"/>
          <a:lstStyle>
            <a:lvl1pPr marL="342900" marR="0" lvl="0" indent="-165100" algn="l" rtl="0">
              <a:spcBef>
                <a:spcPts val="1200"/>
              </a:spcBef>
              <a:buClr>
                <a:schemeClr val="lt1"/>
              </a:buClr>
              <a:buSzPct val="100000"/>
              <a:buFont typeface="Noto Sans Symbols"/>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300"/>
              </a:spcBef>
              <a:buClr>
                <a:schemeClr val="lt1"/>
              </a:buClr>
              <a:buSzPct val="100000"/>
              <a:buFont typeface="Verdana"/>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300"/>
              </a:spcBef>
              <a:buClr>
                <a:schemeClr val="lt1"/>
              </a:buClr>
              <a:buSzPct val="100000"/>
              <a:buFont typeface="Verdana"/>
              <a:buChar char="▪"/>
              <a:defRPr sz="2000" b="0" i="0" u="none" strike="noStrike" cap="none">
                <a:solidFill>
                  <a:srgbClr val="878787"/>
                </a:solidFill>
                <a:latin typeface="Source Sans Pro"/>
                <a:ea typeface="Source Sans Pro"/>
                <a:cs typeface="Source Sans Pro"/>
                <a:sym typeface="Source Sans Pro"/>
              </a:defRPr>
            </a:lvl3pPr>
            <a:lvl4pPr marL="1658936" marR="0" lvl="3" indent="-96836"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00"/>
              </a:spcBef>
              <a:buClr>
                <a:schemeClr val="lt1"/>
              </a:buClr>
              <a:buSzPct val="100000"/>
              <a:buFont typeface="Verdana"/>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emp Basic with Rule">
    <p:bg>
      <p:bgPr>
        <a:solidFill>
          <a:srgbClr val="17232A"/>
        </a:solidFill>
        <a:effectLst/>
      </p:bgPr>
    </p:bg>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199" y="320039"/>
            <a:ext cx="8229600"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Arial"/>
              <a:buNone/>
              <a:defRPr sz="3200" b="0" i="0" u="none" strike="noStrike" cap="none">
                <a:solidFill>
                  <a:schemeClr val="lt1"/>
                </a:solidFill>
                <a:latin typeface="Arial"/>
                <a:ea typeface="Arial"/>
                <a:cs typeface="Arial"/>
                <a:sym typeface="Arial"/>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8" name="Shape 18"/>
          <p:cNvSpPr txBox="1">
            <a:spLocks noGrp="1"/>
          </p:cNvSpPr>
          <p:nvPr>
            <p:ph type="body" idx="1"/>
          </p:nvPr>
        </p:nvSpPr>
        <p:spPr>
          <a:xfrm>
            <a:off x="457200" y="1108074"/>
            <a:ext cx="8229600" cy="3082924"/>
          </a:xfrm>
          <a:prstGeom prst="rect">
            <a:avLst/>
          </a:prstGeom>
          <a:noFill/>
          <a:ln>
            <a:noFill/>
          </a:ln>
        </p:spPr>
        <p:txBody>
          <a:bodyPr lIns="91425" tIns="91425" rIns="91425" bIns="91425" anchor="t" anchorCtr="0"/>
          <a:lstStyle>
            <a:lvl1pPr marL="342900" marR="0" lvl="0" indent="-165100" algn="l" rtl="0">
              <a:spcBef>
                <a:spcPts val="560"/>
              </a:spcBef>
              <a:buClr>
                <a:schemeClr val="lt1"/>
              </a:buClr>
              <a:buSzPct val="100000"/>
              <a:buFont typeface="Arial"/>
              <a:buChar char="•"/>
              <a:defRPr sz="2800" b="0" i="0" u="none" strike="noStrike" cap="none">
                <a:solidFill>
                  <a:schemeClr val="lt1"/>
                </a:solidFill>
                <a:latin typeface="Arial"/>
                <a:ea typeface="Arial"/>
                <a:cs typeface="Arial"/>
                <a:sym typeface="Arial"/>
              </a:defRPr>
            </a:lvl1pPr>
            <a:lvl2pPr marL="742950" marR="0" lvl="1" indent="-133350" algn="l" rtl="0">
              <a:spcBef>
                <a:spcPts val="480"/>
              </a:spcBef>
              <a:buClr>
                <a:schemeClr val="lt1"/>
              </a:buClr>
              <a:buSzPct val="100000"/>
              <a:buFont typeface="Arial"/>
              <a:buChar char="–"/>
              <a:defRPr sz="2400" b="0" i="0" u="none" strike="noStrike" cap="none">
                <a:solidFill>
                  <a:schemeClr val="lt1"/>
                </a:solidFill>
                <a:latin typeface="Arial"/>
                <a:ea typeface="Arial"/>
                <a:cs typeface="Arial"/>
                <a:sym typeface="Arial"/>
              </a:defRPr>
            </a:lvl2pPr>
            <a:lvl3pPr marL="1143000" marR="0" lvl="2" indent="-101600" algn="l" rtl="0">
              <a:spcBef>
                <a:spcPts val="400"/>
              </a:spcBef>
              <a:buClr>
                <a:schemeClr val="lt1"/>
              </a:buClr>
              <a:buSzPct val="100000"/>
              <a:buFont typeface="Arial"/>
              <a:buChar char="•"/>
              <a:defRPr sz="2000" b="0" i="0" u="none" strike="noStrike" cap="none">
                <a:solidFill>
                  <a:schemeClr val="lt1"/>
                </a:solidFill>
                <a:latin typeface="Arial"/>
                <a:ea typeface="Arial"/>
                <a:cs typeface="Arial"/>
                <a:sym typeface="Arial"/>
              </a:defRPr>
            </a:lvl3pPr>
            <a:lvl4pPr marL="1600200" marR="0" lvl="3"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4pPr>
            <a:lvl5pPr marL="2057400" marR="0" lvl="4" indent="-114300" algn="l" rtl="0">
              <a:spcBef>
                <a:spcPts val="360"/>
              </a:spcBef>
              <a:buClr>
                <a:schemeClr val="lt1"/>
              </a:buClr>
              <a:buSzPct val="100000"/>
              <a:buFont typeface="Arial"/>
              <a:buChar char="»"/>
              <a:defRPr sz="1800" b="0" i="0" u="none" strike="noStrike" cap="none">
                <a:solidFill>
                  <a:schemeClr val="lt1"/>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
        <p:nvSpPr>
          <p:cNvPr id="19" name="Shape 19"/>
          <p:cNvSpPr/>
          <p:nvPr/>
        </p:nvSpPr>
        <p:spPr>
          <a:xfrm>
            <a:off x="0" y="4629150"/>
            <a:ext cx="9144000" cy="385762"/>
          </a:xfrm>
          <a:prstGeom prst="rect">
            <a:avLst/>
          </a:prstGeom>
          <a:solidFill>
            <a:srgbClr val="00786E"/>
          </a:solidFill>
          <a:ln>
            <a:noFill/>
          </a:ln>
        </p:spPr>
        <p:txBody>
          <a:bodyPr lIns="91425" tIns="45700" rIns="91425" bIns="45700" anchor="ctr" anchorCtr="0">
            <a:noAutofit/>
          </a:bodyPr>
          <a:lstStyle/>
          <a:p>
            <a:pPr marL="0" marR="0" lvl="0" indent="0" algn="l" rtl="0">
              <a:spcBef>
                <a:spcPts val="0"/>
              </a:spcBef>
              <a:buNone/>
            </a:pPr>
            <a:endParaRPr sz="1800" b="0" i="0" u="none" strike="noStrike" cap="none">
              <a:solidFill>
                <a:schemeClr val="lt1"/>
              </a:solidFill>
              <a:latin typeface="Source Sans Pro"/>
              <a:ea typeface="Source Sans Pro"/>
              <a:cs typeface="Source Sans Pro"/>
              <a:sym typeface="Source Sans Pro"/>
            </a:endParaRPr>
          </a:p>
        </p:txBody>
      </p:sp>
      <p:sp>
        <p:nvSpPr>
          <p:cNvPr id="20" name="Shape 20"/>
          <p:cNvSpPr txBox="1"/>
          <p:nvPr/>
        </p:nvSpPr>
        <p:spPr>
          <a:xfrm>
            <a:off x="366712" y="5018448"/>
            <a:ext cx="2274886" cy="92333"/>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600" b="0" i="0" u="none" strike="noStrike" cap="none" dirty="0">
                <a:solidFill>
                  <a:srgbClr val="7F7F7F"/>
                </a:solidFill>
                <a:latin typeface="Arial"/>
                <a:ea typeface="Arial"/>
                <a:cs typeface="Arial"/>
                <a:sym typeface="Arial"/>
              </a:rPr>
              <a:t>© Copyright </a:t>
            </a:r>
            <a:r>
              <a:rPr lang="en-US" sz="600" b="0" i="0" u="none" strike="noStrike" cap="none" dirty="0" smtClean="0">
                <a:solidFill>
                  <a:srgbClr val="7F7F7F"/>
                </a:solidFill>
                <a:latin typeface="Arial"/>
                <a:ea typeface="Arial"/>
                <a:cs typeface="Arial"/>
                <a:sym typeface="Arial"/>
              </a:rPr>
              <a:t>2016 </a:t>
            </a:r>
            <a:r>
              <a:rPr lang="en-US" sz="600" b="0" i="0" u="none" strike="noStrike" cap="none" dirty="0">
                <a:solidFill>
                  <a:srgbClr val="7F7F7F"/>
                </a:solidFill>
                <a:latin typeface="Arial"/>
                <a:ea typeface="Arial"/>
                <a:cs typeface="Arial"/>
                <a:sym typeface="Arial"/>
              </a:rPr>
              <a:t>Pivotal. All rights reserved.</a:t>
            </a:r>
          </a:p>
        </p:txBody>
      </p:sp>
      <p:pic>
        <p:nvPicPr>
          <p:cNvPr id="21" name="Shape 21"/>
          <p:cNvPicPr preferRelativeResize="0"/>
          <p:nvPr/>
        </p:nvPicPr>
        <p:blipFill rotWithShape="1">
          <a:blip r:embed="rId2">
            <a:alphaModFix/>
          </a:blip>
          <a:srcRect/>
          <a:stretch/>
        </p:blipFill>
        <p:spPr>
          <a:xfrm>
            <a:off x="7941732" y="4713966"/>
            <a:ext cx="957261" cy="219454"/>
          </a:xfrm>
          <a:prstGeom prst="rect">
            <a:avLst/>
          </a:prstGeom>
          <a:noFill/>
          <a:ln>
            <a:noFill/>
          </a:ln>
        </p:spPr>
      </p:pic>
      <p:cxnSp>
        <p:nvCxnSpPr>
          <p:cNvPr id="22" name="Shape 22"/>
          <p:cNvCxnSpPr/>
          <p:nvPr/>
        </p:nvCxnSpPr>
        <p:spPr>
          <a:xfrm>
            <a:off x="0" y="885930"/>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Slide">
    <p:spTree>
      <p:nvGrpSpPr>
        <p:cNvPr id="1" name="Shape 32"/>
        <p:cNvGrpSpPr/>
        <p:nvPr/>
      </p:nvGrpSpPr>
      <p:grpSpPr>
        <a:xfrm>
          <a:off x="0" y="0"/>
          <a:ext cx="0" cy="0"/>
          <a:chOff x="0" y="0"/>
          <a:chExt cx="0" cy="0"/>
        </a:xfrm>
      </p:grpSpPr>
      <p:sp>
        <p:nvSpPr>
          <p:cNvPr id="33" name="Shape 33"/>
          <p:cNvSpPr/>
          <p:nvPr/>
        </p:nvSpPr>
        <p:spPr>
          <a:xfrm>
            <a:off x="-89646" y="-27989"/>
            <a:ext cx="9259047" cy="5220256"/>
          </a:xfrm>
          <a:prstGeom prst="rect">
            <a:avLst/>
          </a:prstGeom>
          <a:solidFill>
            <a:schemeClr val="accent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34" name="Shape 34"/>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35" name="Shape 35"/>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6" name="Shape 36"/>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chemeClr val="dk1"/>
              </a:buClr>
              <a:buFont typeface="Arial"/>
              <a:buNone/>
              <a:defRPr sz="1600" b="0" i="0" u="none" strike="noStrike" cap="none">
                <a:solidFill>
                  <a:schemeClr val="dk1"/>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37" name="Shape 37"/>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spTree>
      <p:nvGrpSpPr>
        <p:cNvPr id="1" name="Shape 38"/>
        <p:cNvGrpSpPr/>
        <p:nvPr/>
      </p:nvGrpSpPr>
      <p:grpSpPr>
        <a:xfrm>
          <a:off x="0" y="0"/>
          <a:ext cx="0" cy="0"/>
          <a:chOff x="0" y="0"/>
          <a:chExt cx="0" cy="0"/>
        </a:xfrm>
      </p:grpSpPr>
      <p:sp>
        <p:nvSpPr>
          <p:cNvPr id="39" name="Shape 39"/>
          <p:cNvSpPr/>
          <p:nvPr/>
        </p:nvSpPr>
        <p:spPr>
          <a:xfrm>
            <a:off x="-89646" y="-27989"/>
            <a:ext cx="9259047" cy="5220256"/>
          </a:xfrm>
          <a:prstGeom prst="rect">
            <a:avLst/>
          </a:prstGeom>
          <a:solidFill>
            <a:srgbClr val="1B2831"/>
          </a:solidFill>
          <a:ln w="25400" cap="flat" cmpd="sng">
            <a:solidFill>
              <a:srgbClr val="0D645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40" name="Shape 40"/>
          <p:cNvPicPr preferRelativeResize="0"/>
          <p:nvPr/>
        </p:nvPicPr>
        <p:blipFill rotWithShape="1">
          <a:blip r:embed="rId2">
            <a:alphaModFix/>
          </a:blip>
          <a:srcRect/>
          <a:stretch/>
        </p:blipFill>
        <p:spPr>
          <a:xfrm>
            <a:off x="7401984" y="366152"/>
            <a:ext cx="1364190" cy="309289"/>
          </a:xfrm>
          <a:prstGeom prst="rect">
            <a:avLst/>
          </a:prstGeom>
          <a:noFill/>
          <a:ln>
            <a:noFill/>
          </a:ln>
        </p:spPr>
      </p:pic>
      <p:sp>
        <p:nvSpPr>
          <p:cNvPr id="41" name="Shape 41"/>
          <p:cNvSpPr txBox="1">
            <a:spLocks noGrp="1"/>
          </p:cNvSpPr>
          <p:nvPr>
            <p:ph type="ctrTitle"/>
          </p:nvPr>
        </p:nvSpPr>
        <p:spPr>
          <a:xfrm>
            <a:off x="1134020" y="2005053"/>
            <a:ext cx="6530787" cy="1147664"/>
          </a:xfrm>
          <a:prstGeom prst="rect">
            <a:avLst/>
          </a:prstGeom>
          <a:noFill/>
          <a:ln>
            <a:noFill/>
          </a:ln>
        </p:spPr>
        <p:txBody>
          <a:bodyPr lIns="91425" tIns="91425" rIns="91425" bIns="91425" anchor="ctr" anchorCtr="0"/>
          <a:lstStyle>
            <a:lvl1pPr marL="0" marR="0" lvl="0" indent="0" algn="l" rtl="0">
              <a:lnSpc>
                <a:spcPct val="80000"/>
              </a:lnSpc>
              <a:spcBef>
                <a:spcPts val="0"/>
              </a:spcBef>
              <a:spcAft>
                <a:spcPts val="500"/>
              </a:spcAft>
              <a:buClr>
                <a:srgbClr val="FFFFFF"/>
              </a:buClr>
              <a:buFont typeface="Source Sans Pro"/>
              <a:buNone/>
              <a:defRPr sz="4800" b="1" i="0" u="none" strike="noStrike" cap="none">
                <a:solidFill>
                  <a:srgbClr val="FFFFFF"/>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42" name="Shape 42"/>
          <p:cNvSpPr txBox="1">
            <a:spLocks noGrp="1"/>
          </p:cNvSpPr>
          <p:nvPr>
            <p:ph type="subTitle" idx="1"/>
          </p:nvPr>
        </p:nvSpPr>
        <p:spPr>
          <a:xfrm>
            <a:off x="1134020" y="1586263"/>
            <a:ext cx="6110923" cy="314872"/>
          </a:xfrm>
          <a:prstGeom prst="rect">
            <a:avLst/>
          </a:prstGeom>
          <a:noFill/>
          <a:ln>
            <a:noFill/>
          </a:ln>
        </p:spPr>
        <p:txBody>
          <a:bodyPr lIns="91425" tIns="91425" rIns="91425" bIns="91425" anchor="t" anchorCtr="0"/>
          <a:lstStyle>
            <a:lvl1pPr marL="0" marR="0" lvl="0" indent="0" algn="l" rtl="0">
              <a:spcBef>
                <a:spcPts val="320"/>
              </a:spcBef>
              <a:buClr>
                <a:srgbClr val="43E5D5"/>
              </a:buClr>
              <a:buFont typeface="Arial"/>
              <a:buNone/>
              <a:defRPr sz="1600" b="0" i="0" u="none" strike="noStrike" cap="none">
                <a:solidFill>
                  <a:srgbClr val="43E5D5"/>
                </a:solidFill>
                <a:latin typeface="Source Sans Pro"/>
                <a:ea typeface="Source Sans Pro"/>
                <a:cs typeface="Source Sans Pro"/>
                <a:sym typeface="Source Sans Pro"/>
              </a:defRPr>
            </a:lvl1pPr>
            <a:lvl2pPr marL="457200" marR="0" lvl="1" indent="0" algn="ctr" rtl="0">
              <a:spcBef>
                <a:spcPts val="480"/>
              </a:spcBef>
              <a:buClr>
                <a:srgbClr val="8B8B8B"/>
              </a:buClr>
              <a:buFont typeface="Arial"/>
              <a:buNone/>
              <a:defRPr sz="2400" b="0" i="0" u="none" strike="noStrike" cap="none">
                <a:solidFill>
                  <a:srgbClr val="8B8B8B"/>
                </a:solidFill>
                <a:latin typeface="Source Sans Pro"/>
                <a:ea typeface="Source Sans Pro"/>
                <a:cs typeface="Source Sans Pro"/>
                <a:sym typeface="Source Sans Pro"/>
              </a:defRPr>
            </a:lvl2pPr>
            <a:lvl3pPr marL="914400" marR="0" lvl="2"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3pPr>
            <a:lvl4pPr marL="1371600" marR="0" lvl="3"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4pPr>
            <a:lvl5pPr marL="1828800" marR="0" lvl="4" indent="0" algn="ctr" rtl="0">
              <a:spcBef>
                <a:spcPts val="360"/>
              </a:spcBef>
              <a:buClr>
                <a:srgbClr val="8B8B8B"/>
              </a:buClr>
              <a:buFont typeface="Arial"/>
              <a:buNone/>
              <a:defRPr sz="1800" b="0" i="0" u="none" strike="noStrike" cap="none">
                <a:solidFill>
                  <a:srgbClr val="8B8B8B"/>
                </a:solidFill>
                <a:latin typeface="Source Sans Pro"/>
                <a:ea typeface="Source Sans Pro"/>
                <a:cs typeface="Source Sans Pro"/>
                <a:sym typeface="Source Sans Pro"/>
              </a:defRPr>
            </a:lvl5pPr>
            <a:lvl6pPr marL="2286000" marR="0" lvl="5"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6pPr>
            <a:lvl7pPr marL="2743200" marR="0" lvl="6"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7pPr>
            <a:lvl8pPr marL="3200400" marR="0" lvl="7"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8pPr>
            <a:lvl9pPr marL="3657600" marR="0" lvl="8" indent="0" algn="ctr" rtl="0">
              <a:spcBef>
                <a:spcPts val="400"/>
              </a:spcBef>
              <a:buClr>
                <a:srgbClr val="8B8B8B"/>
              </a:buClr>
              <a:buFont typeface="Arial"/>
              <a:buNone/>
              <a:defRPr sz="2000" b="0" i="0" u="none" strike="noStrike" cap="none">
                <a:solidFill>
                  <a:srgbClr val="8B8B8B"/>
                </a:solidFill>
                <a:latin typeface="Source Sans Pro"/>
                <a:ea typeface="Source Sans Pro"/>
                <a:cs typeface="Source Sans Pro"/>
                <a:sym typeface="Source Sans Pro"/>
              </a:defRPr>
            </a:lvl9pPr>
          </a:lstStyle>
          <a:p>
            <a:endParaRPr/>
          </a:p>
        </p:txBody>
      </p:sp>
      <p:sp>
        <p:nvSpPr>
          <p:cNvPr id="43" name="Shape 43"/>
          <p:cNvSpPr txBox="1">
            <a:spLocks noGrp="1"/>
          </p:cNvSpPr>
          <p:nvPr>
            <p:ph type="body" idx="2"/>
          </p:nvPr>
        </p:nvSpPr>
        <p:spPr>
          <a:xfrm>
            <a:off x="1134020" y="3315823"/>
            <a:ext cx="7881472" cy="345128"/>
          </a:xfrm>
          <a:prstGeom prst="rect">
            <a:avLst/>
          </a:prstGeom>
          <a:noFill/>
          <a:ln>
            <a:noFill/>
          </a:ln>
        </p:spPr>
        <p:txBody>
          <a:bodyPr lIns="91425" tIns="91425" rIns="91425" bIns="91425" anchor="t" anchorCtr="0"/>
          <a:lstStyle>
            <a:lvl1pPr marL="0" marR="0" lvl="0" indent="0" algn="l" rtl="0">
              <a:spcBef>
                <a:spcPts val="280"/>
              </a:spcBef>
              <a:buClr>
                <a:schemeClr val="accent5"/>
              </a:buClr>
              <a:buFont typeface="Arial"/>
              <a:buNone/>
              <a:defRPr sz="1400" b="0" i="0" u="none" strike="noStrike" cap="none">
                <a:solidFill>
                  <a:schemeClr val="accent5"/>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Custom Layout">
    <p:spTree>
      <p:nvGrpSpPr>
        <p:cNvPr id="1" name="Shape 50"/>
        <p:cNvGrpSpPr/>
        <p:nvPr/>
      </p:nvGrpSpPr>
      <p:grpSpPr>
        <a:xfrm>
          <a:off x="0" y="0"/>
          <a:ext cx="0" cy="0"/>
          <a:chOff x="0" y="0"/>
          <a:chExt cx="0" cy="0"/>
        </a:xfrm>
      </p:grpSpPr>
      <p:sp>
        <p:nvSpPr>
          <p:cNvPr id="51" name="Shape 51"/>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52" name="Shape 52"/>
          <p:cNvSpPr>
            <a:spLocks noGrp="1"/>
          </p:cNvSpPr>
          <p:nvPr>
            <p:ph type="pic" idx="2"/>
          </p:nvPr>
        </p:nvSpPr>
        <p:spPr>
          <a:xfrm>
            <a:off x="0" y="0"/>
            <a:ext cx="9144000" cy="5143499"/>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Shape 53"/>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4" name="Shape 54"/>
          <p:cNvSpPr txBox="1">
            <a:spLocks noGrp="1"/>
          </p:cNvSpPr>
          <p:nvPr>
            <p:ph type="body" idx="1"/>
          </p:nvPr>
        </p:nvSpPr>
        <p:spPr>
          <a:xfrm>
            <a:off x="1117708" y="998561"/>
            <a:ext cx="5828552" cy="481695"/>
          </a:xfrm>
          <a:prstGeom prst="rect">
            <a:avLst/>
          </a:prstGeom>
          <a:noFill/>
          <a:ln>
            <a:noFill/>
          </a:ln>
        </p:spPr>
        <p:txBody>
          <a:bodyPr lIns="91425" tIns="91425" rIns="91425" bIns="91425" anchor="t" anchorCtr="0"/>
          <a:lstStyle>
            <a:lvl1pPr marL="0" marR="0" lvl="0" indent="0" algn="l"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3_Custom Layout">
    <p:spTree>
      <p:nvGrpSpPr>
        <p:cNvPr id="1" name="Shape 55"/>
        <p:cNvGrpSpPr/>
        <p:nvPr/>
      </p:nvGrpSpPr>
      <p:grpSpPr>
        <a:xfrm>
          <a:off x="0" y="0"/>
          <a:ext cx="0" cy="0"/>
          <a:chOff x="0" y="0"/>
          <a:chExt cx="0" cy="0"/>
        </a:xfrm>
      </p:grpSpPr>
      <p:sp>
        <p:nvSpPr>
          <p:cNvPr id="56" name="Shape 56"/>
          <p:cNvSpPr/>
          <p:nvPr/>
        </p:nvSpPr>
        <p:spPr>
          <a:xfrm>
            <a:off x="0" y="0"/>
            <a:ext cx="10167471" cy="5143499"/>
          </a:xfrm>
          <a:prstGeom prst="rect">
            <a:avLst/>
          </a:prstGeom>
          <a:solidFill>
            <a:schemeClr val="dk2"/>
          </a:solidFill>
          <a:ln w="25400" cap="flat" cmpd="sng">
            <a:solidFill>
              <a:srgbClr val="1B1B1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rgbClr val="0A1215"/>
              </a:solidFill>
              <a:latin typeface="Source Sans Pro"/>
              <a:ea typeface="Source Sans Pro"/>
              <a:cs typeface="Source Sans Pro"/>
              <a:sym typeface="Source Sans Pro"/>
            </a:endParaRPr>
          </a:p>
        </p:txBody>
      </p:sp>
      <p:sp>
        <p:nvSpPr>
          <p:cNvPr id="57" name="Shape 57"/>
          <p:cNvSpPr>
            <a:spLocks noGrp="1"/>
          </p:cNvSpPr>
          <p:nvPr>
            <p:ph type="pic" idx="2"/>
          </p:nvPr>
        </p:nvSpPr>
        <p:spPr>
          <a:xfrm>
            <a:off x="0" y="1756833"/>
            <a:ext cx="9144000" cy="3386666"/>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8" name="Shape 58"/>
          <p:cNvSpPr txBox="1">
            <a:spLocks noGrp="1"/>
          </p:cNvSpPr>
          <p:nvPr>
            <p:ph type="title"/>
          </p:nvPr>
        </p:nvSpPr>
        <p:spPr>
          <a:xfrm>
            <a:off x="1117708" y="407953"/>
            <a:ext cx="6947615" cy="585513"/>
          </a:xfrm>
          <a:prstGeom prst="rect">
            <a:avLst/>
          </a:prstGeom>
          <a:noFill/>
          <a:ln>
            <a:noFill/>
          </a:ln>
        </p:spPr>
        <p:txBody>
          <a:bodyPr lIns="91425" tIns="91425" rIns="91425" bIns="91425" anchor="ctr" anchorCtr="0"/>
          <a:lstStyle>
            <a:lvl1pPr marL="0" marR="0" lvl="0" indent="0" algn="ctr" rtl="0">
              <a:spcBef>
                <a:spcPts val="0"/>
              </a:spcBef>
              <a:buClr>
                <a:schemeClr val="lt1"/>
              </a:buClr>
              <a:buFont typeface="Source Sans Pro"/>
              <a:buNone/>
              <a:defRPr sz="36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9" name="Shape 59"/>
          <p:cNvSpPr txBox="1">
            <a:spLocks noGrp="1"/>
          </p:cNvSpPr>
          <p:nvPr>
            <p:ph type="body" idx="1"/>
          </p:nvPr>
        </p:nvSpPr>
        <p:spPr>
          <a:xfrm>
            <a:off x="1677241" y="998561"/>
            <a:ext cx="5828552" cy="481695"/>
          </a:xfrm>
          <a:prstGeom prst="rect">
            <a:avLst/>
          </a:prstGeom>
          <a:noFill/>
          <a:ln>
            <a:noFill/>
          </a:ln>
        </p:spPr>
        <p:txBody>
          <a:bodyPr lIns="91425" tIns="91425" rIns="91425" bIns="91425" anchor="t" anchorCtr="0"/>
          <a:lstStyle>
            <a:lvl1pPr marL="0" marR="0" lvl="0" indent="0" algn="ctr" rtl="0">
              <a:spcBef>
                <a:spcPts val="480"/>
              </a:spcBef>
              <a:buClr>
                <a:schemeClr val="lt1"/>
              </a:buClr>
              <a:buFont typeface="Arial"/>
              <a:buNone/>
              <a:defRPr sz="2400" b="0" i="0" u="none" strike="noStrike" cap="none">
                <a:solidFill>
                  <a:schemeClr val="lt1"/>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Custom Layout">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457199" y="87914"/>
            <a:ext cx="6662271" cy="857250"/>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2" name="Shape 62"/>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0" marR="0" lvl="0" indent="0" algn="l" rtl="0">
              <a:spcBef>
                <a:spcPts val="560"/>
              </a:spcBef>
              <a:buClr>
                <a:srgbClr val="878787"/>
              </a:buClr>
              <a:buFont typeface="Arial"/>
              <a:buNone/>
              <a:defRPr sz="2800" b="0" i="0" u="none" strike="noStrike" cap="none">
                <a:solidFill>
                  <a:srgbClr val="878787"/>
                </a:solidFill>
                <a:latin typeface="Source Sans Pro"/>
                <a:ea typeface="Source Sans Pro"/>
                <a:cs typeface="Source Sans Pro"/>
                <a:sym typeface="Source Sans Pro"/>
              </a:defRPr>
            </a:lvl1pPr>
            <a:lvl2pPr marL="457200" marR="0" lvl="1" indent="0" algn="l" rtl="0">
              <a:spcBef>
                <a:spcPts val="480"/>
              </a:spcBef>
              <a:buClr>
                <a:srgbClr val="878787"/>
              </a:buClr>
              <a:buFont typeface="Arial"/>
              <a:buNone/>
              <a:defRPr sz="24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400"/>
              </a:spcBef>
              <a:buClr>
                <a:srgbClr val="878787"/>
              </a:buClr>
              <a:buFont typeface="Arial"/>
              <a:buNone/>
              <a:defRPr sz="20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360"/>
              </a:spcBef>
              <a:buClr>
                <a:srgbClr val="878787"/>
              </a:buClr>
              <a:buFont typeface="Arial"/>
              <a:buNone/>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cxnSp>
        <p:nvCxnSpPr>
          <p:cNvPr id="63" name="Shape 63"/>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6" name="Shape 66"/>
          <p:cNvSpPr txBox="1">
            <a:spLocks noGrp="1"/>
          </p:cNvSpPr>
          <p:nvPr>
            <p:ph type="body" idx="1"/>
          </p:nvPr>
        </p:nvSpPr>
        <p:spPr>
          <a:xfrm>
            <a:off x="457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67" name="Shape 67"/>
          <p:cNvSpPr txBox="1">
            <a:spLocks noGrp="1"/>
          </p:cNvSpPr>
          <p:nvPr>
            <p:ph type="body" idx="2"/>
          </p:nvPr>
        </p:nvSpPr>
        <p:spPr>
          <a:xfrm>
            <a:off x="4648200" y="1200150"/>
            <a:ext cx="4038599" cy="3394472"/>
          </a:xfrm>
          <a:prstGeom prst="rect">
            <a:avLst/>
          </a:prstGeom>
          <a:noFill/>
          <a:ln>
            <a:noFill/>
          </a:ln>
        </p:spPr>
        <p:txBody>
          <a:bodyPr lIns="91425" tIns="91425" rIns="91425" bIns="91425" anchor="t" anchorCtr="0"/>
          <a:lstStyle>
            <a:lvl1pPr marL="342900" marR="0" lvl="0" indent="-19050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1pPr>
            <a:lvl2pPr marL="742950" marR="0" lvl="1" indent="-15875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2pPr>
            <a:lvl3pPr marL="1143000" marR="0" lvl="2"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3pPr>
            <a:lvl4pPr marL="1600200" marR="0" lvl="3"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4pPr>
            <a:lvl5pPr marL="2057400" marR="0" lvl="4" indent="-127000" algn="l" rtl="0">
              <a:spcBef>
                <a:spcPts val="320"/>
              </a:spcBef>
              <a:buClr>
                <a:srgbClr val="878787"/>
              </a:buClr>
              <a:buSzPct val="100000"/>
              <a:buFont typeface="Arial"/>
              <a:buChar char="»"/>
              <a:defRPr sz="16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cxnSp>
        <p:nvCxnSpPr>
          <p:cNvPr id="68" name="Shape 68"/>
          <p:cNvCxnSpPr/>
          <p:nvPr/>
        </p:nvCxnSpPr>
        <p:spPr>
          <a:xfrm>
            <a:off x="0" y="952605"/>
            <a:ext cx="9144000" cy="0"/>
          </a:xfrm>
          <a:prstGeom prst="straightConnector1">
            <a:avLst/>
          </a:prstGeom>
          <a:noFill/>
          <a:ln w="9525" cap="flat" cmpd="sng">
            <a:solidFill>
              <a:srgbClr val="E8E8E8"/>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wo Content">
    <p:spTree>
      <p:nvGrpSpPr>
        <p:cNvPr id="1" name="Shape 69"/>
        <p:cNvGrpSpPr/>
        <p:nvPr/>
      </p:nvGrpSpPr>
      <p:grpSpPr>
        <a:xfrm>
          <a:off x="0" y="0"/>
          <a:ext cx="0" cy="0"/>
          <a:chOff x="0" y="0"/>
          <a:chExt cx="0" cy="0"/>
        </a:xfrm>
      </p:grpSpPr>
      <p:sp>
        <p:nvSpPr>
          <p:cNvPr id="70" name="Shape 70"/>
          <p:cNvSpPr/>
          <p:nvPr/>
        </p:nvSpPr>
        <p:spPr>
          <a:xfrm>
            <a:off x="-7470" y="-52294"/>
            <a:ext cx="9218705" cy="5210736"/>
          </a:xfrm>
          <a:prstGeom prst="rect">
            <a:avLst/>
          </a:pr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1" name="Shape 71"/>
          <p:cNvSpPr/>
          <p:nvPr/>
        </p:nvSpPr>
        <p:spPr>
          <a:xfrm>
            <a:off x="4495798" y="948765"/>
            <a:ext cx="4722906" cy="4258234"/>
          </a:xfrm>
          <a:prstGeom prst="rect">
            <a:avLst/>
          </a:prstGeom>
          <a:solidFill>
            <a:schemeClr val="accen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72"/>
          <p:cNvSpPr txBox="1">
            <a:spLocks noGrp="1"/>
          </p:cNvSpPr>
          <p:nvPr>
            <p:ph type="title"/>
          </p:nvPr>
        </p:nvSpPr>
        <p:spPr>
          <a:xfrm>
            <a:off x="231587" y="318403"/>
            <a:ext cx="8538883" cy="363558"/>
          </a:xfrm>
          <a:prstGeom prst="rect">
            <a:avLst/>
          </a:prstGeom>
          <a:noFill/>
          <a:ln>
            <a:noFill/>
          </a:ln>
        </p:spPr>
        <p:txBody>
          <a:bodyPr lIns="91425" tIns="91425" rIns="91425" bIns="91425" anchor="ctr" anchorCtr="0"/>
          <a:lstStyle>
            <a:lvl1pPr marL="0" marR="0" lvl="0" indent="0" algn="l" rtl="0">
              <a:spcBef>
                <a:spcPts val="0"/>
              </a:spcBef>
              <a:buClr>
                <a:schemeClr val="lt1"/>
              </a:buClr>
              <a:buFont typeface="Source Sans Pro"/>
              <a:buNone/>
              <a:defRPr sz="2800" b="1" i="0" u="none" strike="noStrike" cap="none">
                <a:solidFill>
                  <a:schemeClr val="l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3" name="Shape 73"/>
          <p:cNvSpPr txBox="1">
            <a:spLocks noGrp="1"/>
          </p:cNvSpPr>
          <p:nvPr>
            <p:ph type="body" idx="1"/>
          </p:nvPr>
        </p:nvSpPr>
        <p:spPr>
          <a:xfrm>
            <a:off x="4728882" y="1192686"/>
            <a:ext cx="3957918" cy="3394472"/>
          </a:xfrm>
          <a:prstGeom prst="rect">
            <a:avLst/>
          </a:prstGeom>
          <a:noFill/>
          <a:ln>
            <a:noFill/>
          </a:ln>
        </p:spPr>
        <p:txBody>
          <a:bodyPr lIns="91425" tIns="91425" rIns="91425" bIns="91425" anchor="t" anchorCtr="0"/>
          <a:lstStyle>
            <a:lvl1pPr marL="285750" marR="0" lvl="0" indent="-184150" algn="l" rtl="0">
              <a:spcBef>
                <a:spcPts val="320"/>
              </a:spcBef>
              <a:spcAft>
                <a:spcPts val="600"/>
              </a:spcAft>
              <a:buClr>
                <a:schemeClr val="lt1"/>
              </a:buClr>
              <a:buSzPct val="100000"/>
              <a:buFont typeface="Arial"/>
              <a:buChar char="•"/>
              <a:defRPr sz="1600" b="0" i="0" u="none" strike="noStrike" cap="none">
                <a:solidFill>
                  <a:schemeClr val="lt1"/>
                </a:solidFill>
                <a:latin typeface="Source Sans Pro"/>
                <a:ea typeface="Source Sans Pro"/>
                <a:cs typeface="Source Sans Pro"/>
                <a:sym typeface="Source Sans Pro"/>
              </a:defRPr>
            </a:lvl1pPr>
            <a:lvl2pPr marL="457200" marR="0" lvl="1" indent="0" algn="l" rtl="0">
              <a:spcBef>
                <a:spcPts val="320"/>
              </a:spcBef>
              <a:buClr>
                <a:srgbClr val="878787"/>
              </a:buClr>
              <a:buFont typeface="Arial"/>
              <a:buNone/>
              <a:defRPr sz="1600" b="0" i="0" u="none" strike="noStrike" cap="none">
                <a:solidFill>
                  <a:srgbClr val="878787"/>
                </a:solidFill>
                <a:latin typeface="Source Sans Pro"/>
                <a:ea typeface="Source Sans Pro"/>
                <a:cs typeface="Source Sans Pro"/>
                <a:sym typeface="Source Sans Pro"/>
              </a:defRPr>
            </a:lvl2pPr>
            <a:lvl3pPr marL="914400" marR="0" lvl="2" indent="0" algn="l" rtl="0">
              <a:spcBef>
                <a:spcPts val="280"/>
              </a:spcBef>
              <a:buClr>
                <a:srgbClr val="878787"/>
              </a:buClr>
              <a:buFont typeface="Arial"/>
              <a:buNone/>
              <a:defRPr sz="1400" b="0" i="0" u="none" strike="noStrike" cap="none">
                <a:solidFill>
                  <a:srgbClr val="878787"/>
                </a:solidFill>
                <a:latin typeface="Source Sans Pro"/>
                <a:ea typeface="Source Sans Pro"/>
                <a:cs typeface="Source Sans Pro"/>
                <a:sym typeface="Source Sans Pro"/>
              </a:defRPr>
            </a:lvl3pPr>
            <a:lvl4pPr marL="1371600" marR="0" lvl="3"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4pPr>
            <a:lvl5pPr marL="1828800" marR="0" lvl="4" indent="0" algn="l" rtl="0">
              <a:spcBef>
                <a:spcPts val="240"/>
              </a:spcBef>
              <a:buClr>
                <a:srgbClr val="878787"/>
              </a:buClr>
              <a:buFont typeface="Arial"/>
              <a:buNone/>
              <a:defRPr sz="1200" b="0" i="0" u="none" strike="noStrike" cap="none">
                <a:solidFill>
                  <a:srgbClr val="878787"/>
                </a:solidFill>
                <a:latin typeface="Source Sans Pro"/>
                <a:ea typeface="Source Sans Pro"/>
                <a:cs typeface="Source Sans Pro"/>
                <a:sym typeface="Source Sans Pro"/>
              </a:defRPr>
            </a:lvl5pPr>
            <a:lvl6pPr marL="2514600" marR="0" lvl="5"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6pPr>
            <a:lvl7pPr marL="2971800" marR="0" lvl="6"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9000" marR="0" lvl="7"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6200" marR="0" lvl="8" indent="-114300" algn="l" rtl="0">
              <a:spcBef>
                <a:spcPts val="36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74" name="Shape 74"/>
          <p:cNvSpPr>
            <a:spLocks noGrp="1"/>
          </p:cNvSpPr>
          <p:nvPr>
            <p:ph type="pic" idx="2"/>
          </p:nvPr>
        </p:nvSpPr>
        <p:spPr>
          <a:xfrm>
            <a:off x="0" y="956795"/>
            <a:ext cx="4495800" cy="4250204"/>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chemeClr val="dk1"/>
                </a:solidFill>
                <a:latin typeface="Source Sans Pro"/>
                <a:ea typeface="Source Sans Pro"/>
                <a:cs typeface="Source Sans Pro"/>
                <a:sym typeface="Source Sans Pro"/>
              </a:defRPr>
            </a:lvl1pPr>
            <a:lvl2pPr marL="457200" marR="0" lvl="1" indent="0" algn="l" rtl="0">
              <a:spcBef>
                <a:spcPts val="0"/>
              </a:spcBef>
              <a:buNone/>
              <a:defRPr sz="1800" b="0" i="0" u="none" strike="noStrike" cap="none">
                <a:solidFill>
                  <a:schemeClr val="dk1"/>
                </a:solidFill>
                <a:latin typeface="Source Sans Pro"/>
                <a:ea typeface="Source Sans Pro"/>
                <a:cs typeface="Source Sans Pro"/>
                <a:sym typeface="Source Sans Pro"/>
              </a:defRPr>
            </a:lvl2pPr>
            <a:lvl3pPr marL="914400" marR="0" lvl="2" indent="0" algn="l" rtl="0">
              <a:spcBef>
                <a:spcPts val="0"/>
              </a:spcBef>
              <a:buNone/>
              <a:defRPr sz="1800" b="0" i="0" u="none" strike="noStrike" cap="none">
                <a:solidFill>
                  <a:schemeClr val="dk1"/>
                </a:solidFill>
                <a:latin typeface="Source Sans Pro"/>
                <a:ea typeface="Source Sans Pro"/>
                <a:cs typeface="Source Sans Pro"/>
                <a:sym typeface="Source Sans Pro"/>
              </a:defRPr>
            </a:lvl3pPr>
            <a:lvl4pPr marL="1371600" marR="0" lvl="3" indent="0" algn="l" rtl="0">
              <a:spcBef>
                <a:spcPts val="0"/>
              </a:spcBef>
              <a:buNone/>
              <a:defRPr sz="1800" b="0" i="0" u="none" strike="noStrike" cap="none">
                <a:solidFill>
                  <a:schemeClr val="dk1"/>
                </a:solidFill>
                <a:latin typeface="Source Sans Pro"/>
                <a:ea typeface="Source Sans Pro"/>
                <a:cs typeface="Source Sans Pro"/>
                <a:sym typeface="Source Sans Pro"/>
              </a:defRPr>
            </a:lvl4pPr>
            <a:lvl5pPr marL="1828800" marR="0" lvl="4" indent="0" algn="l" rtl="0">
              <a:spcBef>
                <a:spcPts val="0"/>
              </a:spcBef>
              <a:buNone/>
              <a:defRPr sz="1800" b="0" i="0" u="none" strike="noStrike" cap="none">
                <a:solidFill>
                  <a:schemeClr val="dk1"/>
                </a:solidFill>
                <a:latin typeface="Source Sans Pro"/>
                <a:ea typeface="Source Sans Pro"/>
                <a:cs typeface="Source Sans Pro"/>
                <a:sym typeface="Source Sans Pro"/>
              </a:defRPr>
            </a:lvl5pPr>
            <a:lvl6pPr marL="2286000" marR="0" lvl="5" indent="0" algn="l" rtl="0">
              <a:spcBef>
                <a:spcPts val="0"/>
              </a:spcBef>
              <a:buNone/>
              <a:defRPr sz="1800" b="0" i="0" u="none" strike="noStrike" cap="none">
                <a:solidFill>
                  <a:schemeClr val="dk1"/>
                </a:solidFill>
                <a:latin typeface="Source Sans Pro"/>
                <a:ea typeface="Source Sans Pro"/>
                <a:cs typeface="Source Sans Pro"/>
                <a:sym typeface="Source Sans Pro"/>
              </a:defRPr>
            </a:lvl6pPr>
            <a:lvl7pPr marL="2743200" marR="0" lvl="6" indent="0" algn="l" rtl="0">
              <a:spcBef>
                <a:spcPts val="0"/>
              </a:spcBef>
              <a:buNone/>
              <a:defRPr sz="1800" b="0" i="0" u="none" strike="noStrike" cap="none">
                <a:solidFill>
                  <a:schemeClr val="dk1"/>
                </a:solidFill>
                <a:latin typeface="Source Sans Pro"/>
                <a:ea typeface="Source Sans Pro"/>
                <a:cs typeface="Source Sans Pro"/>
                <a:sym typeface="Source Sans Pro"/>
              </a:defRPr>
            </a:lvl7pPr>
            <a:lvl8pPr marL="3200400" marR="0" lvl="7" indent="0" algn="l" rtl="0">
              <a:spcBef>
                <a:spcPts val="0"/>
              </a:spcBef>
              <a:buNone/>
              <a:defRPr sz="1800" b="0" i="0" u="none" strike="noStrike" cap="none">
                <a:solidFill>
                  <a:schemeClr val="dk1"/>
                </a:solidFill>
                <a:latin typeface="Source Sans Pro"/>
                <a:ea typeface="Source Sans Pro"/>
                <a:cs typeface="Source Sans Pro"/>
                <a:sym typeface="Source Sans Pro"/>
              </a:defRPr>
            </a:lvl8pPr>
            <a:lvl9pPr marL="3657600" marR="0" lvl="8" indent="0" algn="l" rtl="0">
              <a:spcBef>
                <a:spcPts val="0"/>
              </a:spcBef>
              <a:buNone/>
              <a:defRPr sz="18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199" y="342231"/>
            <a:ext cx="6662271" cy="363558"/>
          </a:xfrm>
          <a:prstGeom prst="rect">
            <a:avLst/>
          </a:prstGeom>
          <a:noFill/>
          <a:ln>
            <a:noFill/>
          </a:ln>
        </p:spPr>
        <p:txBody>
          <a:bodyPr lIns="91425" tIns="91425" rIns="91425" bIns="91425" anchor="ctr" anchorCtr="0"/>
          <a:lstStyle>
            <a:lvl1pPr marL="0" marR="0" lvl="0" indent="0" algn="l" rtl="0">
              <a:spcBef>
                <a:spcPts val="0"/>
              </a:spcBef>
              <a:buClr>
                <a:schemeClr val="accent1"/>
              </a:buClr>
              <a:buFont typeface="Source Sans Pro"/>
              <a:buNone/>
              <a:defRPr sz="2800" b="1" i="0" u="none" strike="noStrike" cap="none">
                <a:solidFill>
                  <a:schemeClr val="accent1"/>
                </a:solidFill>
                <a:latin typeface="Source Sans Pro"/>
                <a:ea typeface="Source Sans Pro"/>
                <a:cs typeface="Source Sans Pro"/>
                <a:sym typeface="Source Sans Pro"/>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519380"/>
            <a:ext cx="8229600" cy="3075242"/>
          </a:xfrm>
          <a:prstGeom prst="rect">
            <a:avLst/>
          </a:prstGeom>
          <a:noFill/>
          <a:ln>
            <a:noFill/>
          </a:ln>
        </p:spPr>
        <p:txBody>
          <a:bodyPr lIns="91425" tIns="91425" rIns="91425" bIns="91425" anchor="t" anchorCtr="0"/>
          <a:lstStyle>
            <a:lvl1pPr marL="342900" marR="0" lvl="0" indent="-165100" algn="l" rtl="0">
              <a:spcBef>
                <a:spcPts val="560"/>
              </a:spcBef>
              <a:buClr>
                <a:srgbClr val="878787"/>
              </a:buClr>
              <a:buSzPct val="100000"/>
              <a:buFont typeface="Arial"/>
              <a:buChar char="•"/>
              <a:defRPr sz="2800" b="0" i="0" u="none" strike="noStrike" cap="none">
                <a:solidFill>
                  <a:srgbClr val="878787"/>
                </a:solidFill>
                <a:latin typeface="Source Sans Pro"/>
                <a:ea typeface="Source Sans Pro"/>
                <a:cs typeface="Source Sans Pro"/>
                <a:sym typeface="Source Sans Pro"/>
              </a:defRPr>
            </a:lvl1pPr>
            <a:lvl2pPr marL="742950" marR="0" lvl="1" indent="-133350" algn="l" rtl="0">
              <a:spcBef>
                <a:spcPts val="480"/>
              </a:spcBef>
              <a:buClr>
                <a:srgbClr val="878787"/>
              </a:buClr>
              <a:buSzPct val="100000"/>
              <a:buFont typeface="Arial"/>
              <a:buChar char="–"/>
              <a:defRPr sz="2400" b="0" i="0" u="none" strike="noStrike" cap="none">
                <a:solidFill>
                  <a:srgbClr val="878787"/>
                </a:solidFill>
                <a:latin typeface="Source Sans Pro"/>
                <a:ea typeface="Source Sans Pro"/>
                <a:cs typeface="Source Sans Pro"/>
                <a:sym typeface="Source Sans Pro"/>
              </a:defRPr>
            </a:lvl2pPr>
            <a:lvl3pPr marL="1143000" marR="0" lvl="2" indent="-101600" algn="l" rtl="0">
              <a:spcBef>
                <a:spcPts val="400"/>
              </a:spcBef>
              <a:buClr>
                <a:srgbClr val="878787"/>
              </a:buClr>
              <a:buSzPct val="100000"/>
              <a:buFont typeface="Arial"/>
              <a:buChar char="•"/>
              <a:defRPr sz="2000" b="0" i="0" u="none" strike="noStrike" cap="none">
                <a:solidFill>
                  <a:srgbClr val="878787"/>
                </a:solidFill>
                <a:latin typeface="Source Sans Pro"/>
                <a:ea typeface="Source Sans Pro"/>
                <a:cs typeface="Source Sans Pro"/>
                <a:sym typeface="Source Sans Pro"/>
              </a:defRPr>
            </a:lvl3pPr>
            <a:lvl4pPr marL="1600200" marR="0" lvl="3"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4pPr>
            <a:lvl5pPr marL="2057400" marR="0" lvl="4" indent="-114300" algn="l" rtl="0">
              <a:spcBef>
                <a:spcPts val="360"/>
              </a:spcBef>
              <a:buClr>
                <a:srgbClr val="878787"/>
              </a:buClr>
              <a:buSzPct val="100000"/>
              <a:buFont typeface="Arial"/>
              <a:buChar char="»"/>
              <a:defRPr sz="1800" b="0" i="0" u="none" strike="noStrike" cap="none">
                <a:solidFill>
                  <a:srgbClr val="878787"/>
                </a:solidFill>
                <a:latin typeface="Source Sans Pro"/>
                <a:ea typeface="Source Sans Pro"/>
                <a:cs typeface="Source Sans Pro"/>
                <a:sym typeface="Source Sans Pro"/>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0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8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82.png"/></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8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8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8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8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8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9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9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21.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15.xml"/></Relationships>
</file>

<file path=ppt/slides/_rels/slide122.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hyperlink" Target="https://www.atlassian.com/software/bamboo/" TargetMode="External"/><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3.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hyperlink" Target="https://confluence.atlassian.com/bamboo/installing-bamboo-on-linux-289276792.html" TargetMode="External"/><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00.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4" Type="http://schemas.openxmlformats.org/officeDocument/2006/relationships/hyperlink" Target="http://www.linuxfromscratch.org/blfs/view/svn/general/java.html" TargetMode="External"/><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6.xml.rels><?xml version="1.0" encoding="UTF-8" standalone="yes"?>
<Relationships xmlns="http://schemas.openxmlformats.org/package/2006/relationships"><Relationship Id="rId3" Type="http://schemas.openxmlformats.org/officeDocument/2006/relationships/hyperlink" Target="https://www.atlassian.com/software/bamboo/downloads/binary/atlassian-bamboo-5.9.7.tar.gz" TargetMode="External"/><Relationship Id="rId4" Type="http://schemas.openxmlformats.org/officeDocument/2006/relationships/image" Target="../media/image102.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image" Target="../media/image103.png"/></Relationships>
</file>

<file path=ppt/slides/_rels/slide128.xml.rels><?xml version="1.0" encoding="UTF-8" standalone="yes"?>
<Relationships xmlns="http://schemas.openxmlformats.org/package/2006/relationships"><Relationship Id="rId3" Type="http://schemas.openxmlformats.org/officeDocument/2006/relationships/image" Target="../media/image104.png"/><Relationship Id="rId4" Type="http://schemas.openxmlformats.org/officeDocument/2006/relationships/image" Target="../media/image105.png"/><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06.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0.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10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11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11.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12.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1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114.png"/></Relationships>
</file>

<file path=ppt/slides/_rels/slide137.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image" Target="../media/image117.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 Id="rId3" Type="http://schemas.openxmlformats.org/officeDocument/2006/relationships/image" Target="../media/image11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20.png"/></Relationships>
</file>

<file path=ppt/slides/_rels/slide14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hyperlink" Target="http://10.244.0.2:8085/" TargetMode="External"/><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43.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87.png"/><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23.png"/></Relationships>
</file>

<file path=ppt/slides/_rels/slide14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6.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3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13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 Id="rId3" Type="http://schemas.openxmlformats.org/officeDocument/2006/relationships/image" Target="../media/image13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3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 Id="rId3" Type="http://schemas.openxmlformats.org/officeDocument/2006/relationships/image" Target="../media/image13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36.png"/></Relationships>
</file>

<file path=ppt/slides/_rels/slide154.xml.rels><?xml version="1.0" encoding="UTF-8" standalone="yes"?>
<Relationships xmlns="http://schemas.openxmlformats.org/package/2006/relationships"><Relationship Id="rId11" Type="http://schemas.openxmlformats.org/officeDocument/2006/relationships/image" Target="../media/image139.png"/><Relationship Id="rId12" Type="http://schemas.openxmlformats.org/officeDocument/2006/relationships/image" Target="../media/image140.png"/><Relationship Id="rId13" Type="http://schemas.openxmlformats.org/officeDocument/2006/relationships/image" Target="../media/image141.png"/><Relationship Id="rId14" Type="http://schemas.openxmlformats.org/officeDocument/2006/relationships/image" Target="../media/image142.png"/><Relationship Id="rId15" Type="http://schemas.openxmlformats.org/officeDocument/2006/relationships/image" Target="../media/image143.png"/><Relationship Id="rId16" Type="http://schemas.openxmlformats.org/officeDocument/2006/relationships/image" Target="../media/image144.png"/><Relationship Id="rId17" Type="http://schemas.openxmlformats.org/officeDocument/2006/relationships/image" Target="../media/image145.png"/><Relationship Id="rId18" Type="http://schemas.openxmlformats.org/officeDocument/2006/relationships/hyperlink" Target="https://network.pivotal.io/" TargetMode="External"/><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37.png"/><Relationship Id="rId10" Type="http://schemas.openxmlformats.org/officeDocument/2006/relationships/image" Target="../media/image13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146.png"/></Relationships>
</file>

<file path=ppt/slides/_rels/slide156.xml.rels><?xml version="1.0" encoding="UTF-8" standalone="yes"?>
<Relationships xmlns="http://schemas.openxmlformats.org/package/2006/relationships"><Relationship Id="rId3" Type="http://schemas.openxmlformats.org/officeDocument/2006/relationships/image" Target="../media/image147.png"/><Relationship Id="rId4" Type="http://schemas.openxmlformats.org/officeDocument/2006/relationships/image" Target="../media/image148.png"/><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149.png"/></Relationships>
</file>

<file path=ppt/slides/_rels/slide15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9.xml.rels><?xml version="1.0" encoding="UTF-8" standalone="yes"?>
<Relationships xmlns="http://schemas.openxmlformats.org/package/2006/relationships"><Relationship Id="rId3" Type="http://schemas.openxmlformats.org/officeDocument/2006/relationships/hyperlink" Target="http://bosh.io/docs" TargetMode="External"/><Relationship Id="rId4" Type="http://schemas.openxmlformats.org/officeDocument/2006/relationships/hyperlink" Target="https://github.com/cloudfoundry/bosh" TargetMode="External"/><Relationship Id="rId5" Type="http://schemas.openxmlformats.org/officeDocument/2006/relationships/hyperlink" Target="https://lists.cloudfoundry.org/pipermail/cf-bosh" TargetMode="External"/><Relationship Id="rId6" Type="http://schemas.openxmlformats.org/officeDocument/2006/relationships/hyperlink" Target="https://www.pivotaltracker.com/n/projects/956238" TargetMode="External"/><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s>
</file>

<file path=ppt/slides/_rels/slide16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56.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jpg"/><Relationship Id="rId7" Type="http://schemas.openxmlformats.org/officeDocument/2006/relationships/image" Target="../media/image20.jpg"/><Relationship Id="rId8"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hyperlink" Target="https://www.vagrantup.com/" TargetMode="External"/><Relationship Id="rId4" Type="http://schemas.openxmlformats.org/officeDocument/2006/relationships/image" Target="../media/image22.png"/><Relationship Id="rId5"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hyperlink" Target="http://bosh.io/stemcells" TargetMode="Externa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hyperlink" Target="http://bosh.io/releases"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hyperlink" Target="https://blog.pivotal.io/pivotal-cloud-foundry/products/canaries-are-great" TargetMode="External"/><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hyperlink" Target="http://bosh.io/doc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hyperlink" Target="https://mmonit.com/monit/" TargetMode="External"/><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7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bosh.io/docs/hm-config.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5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7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7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5" y="1487155"/>
            <a:ext cx="4854081"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a:solidFill>
                  <a:schemeClr val="lt1"/>
                </a:solidFill>
                <a:latin typeface="Roboto"/>
                <a:ea typeface="Roboto"/>
                <a:cs typeface="Roboto"/>
                <a:sym typeface="Roboto"/>
              </a:rPr>
              <a:t>BOSH </a:t>
            </a:r>
            <a:r>
              <a:rPr lang="en-US" sz="4000" b="0" i="0" u="none" strike="noStrike" cap="none" dirty="0" smtClean="0">
                <a:solidFill>
                  <a:schemeClr val="lt1"/>
                </a:solidFill>
                <a:latin typeface="Roboto"/>
                <a:ea typeface="Roboto"/>
                <a:cs typeface="Roboto"/>
                <a:sym typeface="Roboto"/>
              </a:rPr>
              <a:t>Training</a:t>
            </a:r>
            <a:endParaRPr sz="4000" b="0" i="0" u="none" strike="noStrike" cap="none" dirty="0">
              <a:solidFill>
                <a:schemeClr val="lt1"/>
              </a:solidFill>
              <a:latin typeface="Roboto"/>
              <a:ea typeface="Roboto"/>
              <a:cs typeface="Roboto"/>
              <a:sym typeface="Roboto"/>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
        <p:nvSpPr>
          <p:cNvPr id="142" name="Shape 142"/>
          <p:cNvSpPr txBox="1"/>
          <p:nvPr/>
        </p:nvSpPr>
        <p:spPr>
          <a:xfrm>
            <a:off x="442927" y="1743235"/>
            <a:ext cx="3965191" cy="1975189"/>
          </a:xfrm>
          <a:prstGeom prst="rect">
            <a:avLst/>
          </a:prstGeom>
          <a:noFill/>
          <a:ln>
            <a:noFill/>
          </a:ln>
        </p:spPr>
        <p:txBody>
          <a:bodyPr lIns="91425" tIns="45700" rIns="91425" bIns="45700" anchor="t" anchorCtr="0">
            <a:noAutofit/>
          </a:bodyPr>
          <a:lstStyle/>
          <a:p>
            <a:pPr marL="0" marR="0" lvl="0" indent="0" algn="l" rtl="0">
              <a:spcBef>
                <a:spcPts val="0"/>
              </a:spcBef>
              <a:buClr>
                <a:schemeClr val="accent1"/>
              </a:buClr>
              <a:buFont typeface="Source Sans Pro"/>
              <a:buNone/>
            </a:pPr>
            <a:endParaRPr sz="4000" b="0" i="0" u="none" strike="noStrike" cap="none">
              <a:solidFill>
                <a:schemeClr val="lt1"/>
              </a:solidFill>
              <a:latin typeface="Roboto"/>
              <a:ea typeface="Roboto"/>
              <a:cs typeface="Roboto"/>
              <a:sym typeface="Roboto"/>
            </a:endParaRPr>
          </a:p>
        </p:txBody>
      </p:sp>
      <p:pic>
        <p:nvPicPr>
          <p:cNvPr id="2" name="Imagen 1" descr="liberty-mutual-insurance-logo-287x7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035" y="2648294"/>
            <a:ext cx="3644900" cy="927100"/>
          </a:xfrm>
          <a:prstGeom prst="rect">
            <a:avLst/>
          </a:prstGeom>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74418" y="953887"/>
            <a:ext cx="8742702" cy="3684733"/>
          </a:xfrm>
        </p:spPr>
        <p:txBody>
          <a:bodyPr/>
          <a:lstStyle/>
          <a:p>
            <a:pPr marL="179388" indent="-179388"/>
            <a:r>
              <a:rPr lang="en" dirty="0" smtClean="0">
                <a:solidFill>
                  <a:srgbClr val="138A7E"/>
                </a:solidFill>
              </a:rPr>
              <a:t>Consistency</a:t>
            </a:r>
            <a:r>
              <a:rPr lang="en" dirty="0" smtClean="0"/>
              <a:t>: the </a:t>
            </a:r>
            <a:r>
              <a:rPr lang="en" dirty="0"/>
              <a:t>mission to provide a stable framework for development, deployment, audit, and accountability for software components.</a:t>
            </a:r>
          </a:p>
          <a:p>
            <a:pPr marL="179388" indent="-179388"/>
            <a:r>
              <a:rPr lang="en" dirty="0" smtClean="0">
                <a:solidFill>
                  <a:srgbClr val="138A7E"/>
                </a:solidFill>
              </a:rPr>
              <a:t>Agility</a:t>
            </a:r>
            <a:r>
              <a:rPr lang="en" dirty="0" smtClean="0"/>
              <a:t>: the </a:t>
            </a:r>
            <a:r>
              <a:rPr lang="en" dirty="0"/>
              <a:t>ongoing research into what are the repercussions of modern software engineering practices on the productivity in the software cycle, i.e. continuous integration.</a:t>
            </a:r>
          </a:p>
        </p:txBody>
      </p:sp>
      <p:sp>
        <p:nvSpPr>
          <p:cNvPr id="5"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Tree>
    <p:extLst>
      <p:ext uri="{BB962C8B-B14F-4D97-AF65-F5344CB8AC3E}">
        <p14:creationId xmlns:p14="http://schemas.microsoft.com/office/powerpoint/2010/main" val="129266598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Log rotation</a:t>
            </a:r>
            <a:endParaRPr lang="en-US" dirty="0">
              <a:solidFill>
                <a:srgbClr val="138A7E"/>
              </a:solidFill>
            </a:endParaRPr>
          </a:p>
        </p:txBody>
      </p:sp>
      <p:sp>
        <p:nvSpPr>
          <p:cNvPr id="11" name="Marcador de texto 2"/>
          <p:cNvSpPr>
            <a:spLocks noGrp="1"/>
          </p:cNvSpPr>
          <p:nvPr>
            <p:ph type="body" idx="1"/>
          </p:nvPr>
        </p:nvSpPr>
        <p:spPr>
          <a:xfrm>
            <a:off x="201671" y="910283"/>
            <a:ext cx="8704548" cy="3635674"/>
          </a:xfrm>
        </p:spPr>
        <p:txBody>
          <a:bodyPr/>
          <a:lstStyle/>
          <a:p>
            <a:pPr marL="0" indent="0">
              <a:buNone/>
            </a:pPr>
            <a:r>
              <a:rPr lang="en" dirty="0">
                <a:solidFill>
                  <a:schemeClr val="bg1"/>
                </a:solidFill>
              </a:rPr>
              <a:t>BOSH log rotates release job logs with the Logrotate log file management </a:t>
            </a:r>
            <a:r>
              <a:rPr lang="en" dirty="0" smtClean="0">
                <a:solidFill>
                  <a:schemeClr val="bg1"/>
                </a:solidFill>
              </a:rPr>
              <a:t>utility with the following </a:t>
            </a:r>
            <a:r>
              <a:rPr lang="en" dirty="0">
                <a:solidFill>
                  <a:schemeClr val="bg1"/>
                </a:solidFill>
              </a:rPr>
              <a:t>non-configurable </a:t>
            </a:r>
            <a:r>
              <a:rPr lang="en" dirty="0" smtClean="0">
                <a:solidFill>
                  <a:schemeClr val="bg1"/>
                </a:solidFill>
              </a:rPr>
              <a:t>settings:</a:t>
            </a:r>
          </a:p>
          <a:p>
            <a:pPr marL="285750" indent="-285750"/>
            <a:r>
              <a:rPr lang="en" sz="1800" dirty="0">
                <a:solidFill>
                  <a:schemeClr val="accent1"/>
                </a:solidFill>
              </a:rPr>
              <a:t>missingok</a:t>
            </a:r>
            <a:r>
              <a:rPr lang="en" sz="1800" dirty="0"/>
              <a:t>: Skip missing log files and do not generate an error </a:t>
            </a:r>
            <a:r>
              <a:rPr lang="en" sz="1800" dirty="0" smtClean="0"/>
              <a:t>message</a:t>
            </a:r>
          </a:p>
          <a:p>
            <a:pPr marL="285750" indent="-285750"/>
            <a:r>
              <a:rPr lang="en" sz="1800" dirty="0" smtClean="0">
                <a:solidFill>
                  <a:srgbClr val="138A7E"/>
                </a:solidFill>
              </a:rPr>
              <a:t>rotate </a:t>
            </a:r>
            <a:r>
              <a:rPr lang="en" sz="1800" dirty="0">
                <a:solidFill>
                  <a:srgbClr val="138A7E"/>
                </a:solidFill>
              </a:rPr>
              <a:t>7</a:t>
            </a:r>
            <a:r>
              <a:rPr lang="en" sz="1800" dirty="0"/>
              <a:t>: Keep seven log files at a </a:t>
            </a:r>
            <a:r>
              <a:rPr lang="en" sz="1800" dirty="0" smtClean="0"/>
              <a:t>time</a:t>
            </a:r>
          </a:p>
          <a:p>
            <a:pPr marL="285750" indent="-285750"/>
            <a:r>
              <a:rPr lang="en" sz="1800" dirty="0" smtClean="0">
                <a:solidFill>
                  <a:srgbClr val="138A7E"/>
                </a:solidFill>
              </a:rPr>
              <a:t>compress</a:t>
            </a:r>
            <a:r>
              <a:rPr lang="en" sz="1800" dirty="0"/>
              <a:t>: Compress old log files with </a:t>
            </a:r>
            <a:r>
              <a:rPr lang="en" sz="1800" dirty="0" smtClean="0"/>
              <a:t>gzip</a:t>
            </a:r>
          </a:p>
          <a:p>
            <a:pPr marL="285750" indent="-285750"/>
            <a:r>
              <a:rPr lang="en" sz="1800" dirty="0" smtClean="0">
                <a:solidFill>
                  <a:srgbClr val="138A7E"/>
                </a:solidFill>
              </a:rPr>
              <a:t>delaycompress</a:t>
            </a:r>
            <a:r>
              <a:rPr lang="en" sz="1800" dirty="0"/>
              <a:t>: Postpone compression of log files until the next rotation </a:t>
            </a:r>
            <a:r>
              <a:rPr lang="en" sz="1800" dirty="0" smtClean="0"/>
              <a:t>cycle</a:t>
            </a:r>
          </a:p>
          <a:p>
            <a:pPr marL="285750" indent="-285750"/>
            <a:r>
              <a:rPr lang="en" sz="1800" dirty="0" smtClean="0">
                <a:solidFill>
                  <a:srgbClr val="138A7E"/>
                </a:solidFill>
              </a:rPr>
              <a:t>copytruncate</a:t>
            </a:r>
            <a:r>
              <a:rPr lang="en" sz="1800" dirty="0"/>
              <a:t>: Copy log files, then truncate in place instead of creating new </a:t>
            </a:r>
            <a:r>
              <a:rPr lang="en" sz="1800" dirty="0" smtClean="0"/>
              <a:t>files</a:t>
            </a:r>
          </a:p>
          <a:p>
            <a:pPr marL="285750" indent="-285750"/>
            <a:r>
              <a:rPr lang="en" sz="1800" dirty="0" smtClean="0">
                <a:solidFill>
                  <a:srgbClr val="138A7E"/>
                </a:solidFill>
              </a:rPr>
              <a:t>size </a:t>
            </a:r>
            <a:r>
              <a:rPr lang="en" sz="1800" dirty="0">
                <a:solidFill>
                  <a:srgbClr val="138A7E"/>
                </a:solidFill>
              </a:rPr>
              <a:t>50M</a:t>
            </a:r>
            <a:r>
              <a:rPr lang="en" sz="1800" dirty="0"/>
              <a:t>: Rotate log files when they exceed 50 MB in size.</a:t>
            </a:r>
            <a:endParaRPr lang="en" sz="1800" dirty="0" smtClean="0"/>
          </a:p>
        </p:txBody>
      </p:sp>
    </p:spTree>
    <p:extLst>
      <p:ext uri="{BB962C8B-B14F-4D97-AF65-F5344CB8AC3E}">
        <p14:creationId xmlns:p14="http://schemas.microsoft.com/office/powerpoint/2010/main" val="3105622398"/>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release</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698653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p:txBody>
      </p:sp>
    </p:spTree>
    <p:extLst>
      <p:ext uri="{BB962C8B-B14F-4D97-AF65-F5344CB8AC3E}">
        <p14:creationId xmlns:p14="http://schemas.microsoft.com/office/powerpoint/2010/main" val="1763219636"/>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release</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US" sz="2400" dirty="0" smtClean="0">
                <a:solidFill>
                  <a:srgbClr val="138A7E"/>
                </a:solidFill>
              </a:rPr>
              <a:t>Jobs</a:t>
            </a:r>
            <a:r>
              <a:rPr lang="en-US" sz="2400" dirty="0" smtClean="0"/>
              <a:t>: describes </a:t>
            </a:r>
            <a:r>
              <a:rPr lang="en-US" sz="2400" dirty="0"/>
              <a:t>pieces of the service or application you are releasing</a:t>
            </a:r>
          </a:p>
          <a:p>
            <a:pPr marL="179388" indent="-179388"/>
            <a:r>
              <a:rPr lang="en-US" sz="2400" dirty="0" smtClean="0">
                <a:solidFill>
                  <a:srgbClr val="138A7E"/>
                </a:solidFill>
              </a:rPr>
              <a:t>Packages</a:t>
            </a:r>
            <a:r>
              <a:rPr lang="en-US" sz="2400" dirty="0" smtClean="0"/>
              <a:t>: provides software to jobs</a:t>
            </a:r>
          </a:p>
          <a:p>
            <a:pPr marL="179388" indent="-179388"/>
            <a:r>
              <a:rPr lang="en-US" sz="2400" dirty="0">
                <a:solidFill>
                  <a:srgbClr val="138A7E"/>
                </a:solidFill>
              </a:rPr>
              <a:t>Source</a:t>
            </a:r>
            <a:r>
              <a:rPr lang="en-US" sz="2400" dirty="0"/>
              <a:t>: provides packages the non-binary files they </a:t>
            </a:r>
            <a:r>
              <a:rPr lang="en-US" sz="2400" dirty="0" smtClean="0"/>
              <a:t>need</a:t>
            </a:r>
            <a:endParaRPr lang="en-US" sz="2400" dirty="0"/>
          </a:p>
          <a:p>
            <a:pPr marL="179388" indent="-179388"/>
            <a:r>
              <a:rPr lang="en-US" sz="2400" dirty="0" smtClean="0">
                <a:solidFill>
                  <a:srgbClr val="138A7E"/>
                </a:solidFill>
              </a:rPr>
              <a:t>Blobs</a:t>
            </a:r>
            <a:r>
              <a:rPr lang="en-US" sz="2400" dirty="0" smtClean="0"/>
              <a:t>: </a:t>
            </a:r>
            <a:r>
              <a:rPr lang="en-US" sz="2400" dirty="0"/>
              <a:t>provide packages the binaries they need, other than binaries that are checked into a source code repository</a:t>
            </a:r>
            <a:endParaRPr lang="en" sz="2400" dirty="0" smtClean="0"/>
          </a:p>
        </p:txBody>
      </p:sp>
    </p:spTree>
    <p:extLst>
      <p:ext uri="{BB962C8B-B14F-4D97-AF65-F5344CB8AC3E}">
        <p14:creationId xmlns:p14="http://schemas.microsoft.com/office/powerpoint/2010/main" val="419414931"/>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package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sz="2400" dirty="0"/>
              <a:t>A P</a:t>
            </a:r>
            <a:r>
              <a:rPr lang="en" sz="2400" dirty="0" smtClean="0"/>
              <a:t>ackage provides </a:t>
            </a:r>
            <a:r>
              <a:rPr lang="en-US" sz="2400" dirty="0" err="1" smtClean="0"/>
              <a:t>executables</a:t>
            </a:r>
            <a:r>
              <a:rPr lang="en-US" sz="2400" dirty="0" smtClean="0"/>
              <a:t>, source code </a:t>
            </a:r>
            <a:r>
              <a:rPr lang="en" sz="2400" dirty="0" smtClean="0"/>
              <a:t>and </a:t>
            </a:r>
            <a:r>
              <a:rPr lang="en" sz="2400" dirty="0"/>
              <a:t>dependencies to </a:t>
            </a:r>
            <a:r>
              <a:rPr lang="en" sz="2400" dirty="0" smtClean="0"/>
              <a:t>jobs</a:t>
            </a:r>
          </a:p>
          <a:p>
            <a:pPr marL="179388" indent="-179388"/>
            <a:r>
              <a:rPr lang="en-US" sz="2400" dirty="0" smtClean="0"/>
              <a:t>It should not be tied to a particular</a:t>
            </a:r>
            <a:r>
              <a:rPr lang="en" sz="2400" dirty="0" smtClean="0"/>
              <a:t> </a:t>
            </a:r>
            <a:r>
              <a:rPr lang="en" sz="2400" dirty="0"/>
              <a:t>stemcell and should not depend on internet </a:t>
            </a:r>
            <a:r>
              <a:rPr lang="en" sz="2400" dirty="0" smtClean="0"/>
              <a:t>access</a:t>
            </a:r>
            <a:endParaRPr lang="en-US" sz="2400" dirty="0" smtClean="0"/>
          </a:p>
          <a:p>
            <a:pPr marL="179388" indent="-179388"/>
            <a:r>
              <a:rPr lang="en-US" sz="2400" dirty="0"/>
              <a:t>N</a:t>
            </a:r>
            <a:r>
              <a:rPr lang="en-US" sz="2400" dirty="0" smtClean="0"/>
              <a:t>ever </a:t>
            </a:r>
            <a:r>
              <a:rPr lang="en-US" sz="2400" dirty="0"/>
              <a:t>depend on the presence of libraries or other software on </a:t>
            </a:r>
            <a:r>
              <a:rPr lang="en-US" sz="2400" dirty="0" err="1" smtClean="0"/>
              <a:t>stemcells</a:t>
            </a:r>
            <a:endParaRPr lang="en-US" sz="2400" dirty="0" smtClean="0"/>
          </a:p>
          <a:p>
            <a:pPr marL="179388" indent="-179388"/>
            <a:r>
              <a:rPr lang="en" sz="2400" dirty="0"/>
              <a:t>It is composed of a source code </a:t>
            </a:r>
            <a:r>
              <a:rPr lang="en-US" sz="2400" dirty="0"/>
              <a:t>and/</a:t>
            </a:r>
            <a:r>
              <a:rPr lang="en" sz="2400" dirty="0"/>
              <a:t>or a blob and instructions on how to build it</a:t>
            </a:r>
          </a:p>
          <a:p>
            <a:pPr marL="179388" indent="-179388"/>
            <a:endParaRPr lang="en" dirty="0" smtClean="0"/>
          </a:p>
        </p:txBody>
      </p:sp>
      <p:pic>
        <p:nvPicPr>
          <p:cNvPr id="4" name="Imagen 3" descr="Screen Shot 2016-01-10 at 17.34.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494" y="3805212"/>
            <a:ext cx="3391580" cy="751647"/>
          </a:xfrm>
          <a:prstGeom prst="rect">
            <a:avLst/>
          </a:prstGeom>
        </p:spPr>
      </p:pic>
    </p:spTree>
    <p:extLst>
      <p:ext uri="{BB962C8B-B14F-4D97-AF65-F5344CB8AC3E}">
        <p14:creationId xmlns:p14="http://schemas.microsoft.com/office/powerpoint/2010/main" val="1194309154"/>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spec fil</a:t>
            </a:r>
            <a:r>
              <a:rPr lang="en-US" dirty="0">
                <a:solidFill>
                  <a:srgbClr val="138A7E"/>
                </a:solidFill>
              </a:rPr>
              <a:t>e</a:t>
            </a:r>
            <a:endParaRPr lang="en" dirty="0">
              <a:solidFill>
                <a:srgbClr val="138A7E"/>
              </a:solidFill>
            </a:endParaRPr>
          </a:p>
        </p:txBody>
      </p:sp>
      <p:pic>
        <p:nvPicPr>
          <p:cNvPr id="5" name="Imagen 4" descr="Screen Shot 2016-01-09 at 23.04.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427" y="1273485"/>
            <a:ext cx="3111500" cy="1193800"/>
          </a:xfrm>
          <a:prstGeom prst="rect">
            <a:avLst/>
          </a:prstGeom>
        </p:spPr>
      </p:pic>
      <p:sp>
        <p:nvSpPr>
          <p:cNvPr id="6" name="CuadroTexto 5"/>
          <p:cNvSpPr txBox="1"/>
          <p:nvPr/>
        </p:nvSpPr>
        <p:spPr>
          <a:xfrm>
            <a:off x="4144935" y="1403697"/>
            <a:ext cx="1382335" cy="307777"/>
          </a:xfrm>
          <a:prstGeom prst="rect">
            <a:avLst/>
          </a:prstGeom>
          <a:noFill/>
        </p:spPr>
        <p:txBody>
          <a:bodyPr wrap="none" rtlCol="0">
            <a:spAutoFit/>
          </a:bodyPr>
          <a:lstStyle/>
          <a:p>
            <a:r>
              <a:rPr lang="en" dirty="0" smtClean="0">
                <a:solidFill>
                  <a:schemeClr val="bg1"/>
                </a:solidFill>
              </a:rPr>
              <a:t>Package name</a:t>
            </a:r>
            <a:endParaRPr lang="en" dirty="0">
              <a:solidFill>
                <a:schemeClr val="bg1"/>
              </a:solidFill>
            </a:endParaRPr>
          </a:p>
        </p:txBody>
      </p:sp>
      <p:sp>
        <p:nvSpPr>
          <p:cNvPr id="7" name="CuadroTexto 6"/>
          <p:cNvSpPr txBox="1"/>
          <p:nvPr/>
        </p:nvSpPr>
        <p:spPr>
          <a:xfrm>
            <a:off x="4144935" y="1647260"/>
            <a:ext cx="3557722" cy="307777"/>
          </a:xfrm>
          <a:prstGeom prst="rect">
            <a:avLst/>
          </a:prstGeom>
          <a:noFill/>
        </p:spPr>
        <p:txBody>
          <a:bodyPr wrap="none" rtlCol="0">
            <a:spAutoFit/>
          </a:bodyPr>
          <a:lstStyle/>
          <a:p>
            <a:r>
              <a:rPr lang="en" dirty="0" smtClean="0">
                <a:solidFill>
                  <a:schemeClr val="bg1"/>
                </a:solidFill>
              </a:rPr>
              <a:t>Package’s dependencies (at compile time)</a:t>
            </a:r>
            <a:endParaRPr lang="en" dirty="0">
              <a:solidFill>
                <a:schemeClr val="bg1"/>
              </a:solidFill>
            </a:endParaRPr>
          </a:p>
        </p:txBody>
      </p:sp>
      <p:sp>
        <p:nvSpPr>
          <p:cNvPr id="8" name="CuadroTexto 7"/>
          <p:cNvSpPr txBox="1"/>
          <p:nvPr/>
        </p:nvSpPr>
        <p:spPr>
          <a:xfrm>
            <a:off x="4144935" y="2062042"/>
            <a:ext cx="4810339" cy="1384995"/>
          </a:xfrm>
          <a:prstGeom prst="rect">
            <a:avLst/>
          </a:prstGeom>
          <a:noFill/>
        </p:spPr>
        <p:txBody>
          <a:bodyPr wrap="square" rtlCol="0">
            <a:spAutoFit/>
          </a:bodyPr>
          <a:lstStyle/>
          <a:p>
            <a:r>
              <a:rPr lang="en" dirty="0">
                <a:solidFill>
                  <a:schemeClr val="bg1"/>
                </a:solidFill>
              </a:rPr>
              <a:t>The location where BOSH can find the </a:t>
            </a:r>
            <a:r>
              <a:rPr lang="en" dirty="0" smtClean="0">
                <a:solidFill>
                  <a:schemeClr val="bg1"/>
                </a:solidFill>
              </a:rPr>
              <a:t>binaries and </a:t>
            </a:r>
            <a:r>
              <a:rPr lang="en" dirty="0">
                <a:solidFill>
                  <a:schemeClr val="bg1"/>
                </a:solidFill>
              </a:rPr>
              <a:t>other files that the package needs at compile </a:t>
            </a:r>
            <a:r>
              <a:rPr lang="en" dirty="0" smtClean="0">
                <a:solidFill>
                  <a:schemeClr val="bg1"/>
                </a:solidFill>
              </a:rPr>
              <a:t>time.</a:t>
            </a:r>
          </a:p>
          <a:p>
            <a:endParaRPr lang="en" dirty="0" smtClean="0">
              <a:solidFill>
                <a:schemeClr val="bg1"/>
              </a:solidFill>
            </a:endParaRPr>
          </a:p>
          <a:p>
            <a:r>
              <a:rPr lang="en" dirty="0" smtClean="0">
                <a:solidFill>
                  <a:schemeClr val="bg1"/>
                </a:solidFill>
              </a:rPr>
              <a:t>BOSH </a:t>
            </a:r>
            <a:r>
              <a:rPr lang="en" dirty="0">
                <a:solidFill>
                  <a:schemeClr val="bg1"/>
                </a:solidFill>
              </a:rPr>
              <a:t>interprets the locations you record in the files </a:t>
            </a:r>
            <a:r>
              <a:rPr lang="en" dirty="0" smtClean="0">
                <a:solidFill>
                  <a:schemeClr val="bg1"/>
                </a:solidFill>
              </a:rPr>
              <a:t>section as </a:t>
            </a:r>
            <a:r>
              <a:rPr lang="en" dirty="0">
                <a:solidFill>
                  <a:schemeClr val="bg1"/>
                </a:solidFill>
              </a:rPr>
              <a:t>being </a:t>
            </a:r>
            <a:r>
              <a:rPr lang="en-US" dirty="0" smtClean="0">
                <a:solidFill>
                  <a:schemeClr val="bg1"/>
                </a:solidFill>
              </a:rPr>
              <a:t>relative </a:t>
            </a:r>
            <a:r>
              <a:rPr lang="en" dirty="0" smtClean="0">
                <a:solidFill>
                  <a:schemeClr val="bg1"/>
                </a:solidFill>
              </a:rPr>
              <a:t>either </a:t>
            </a:r>
            <a:r>
              <a:rPr lang="en" dirty="0">
                <a:solidFill>
                  <a:schemeClr val="bg1"/>
                </a:solidFill>
              </a:rPr>
              <a:t>in the </a:t>
            </a:r>
            <a:r>
              <a:rPr lang="en-US" dirty="0" smtClean="0">
                <a:solidFill>
                  <a:schemeClr val="bg1"/>
                </a:solidFill>
              </a:rPr>
              <a:t>“</a:t>
            </a:r>
            <a:r>
              <a:rPr lang="en" dirty="0" smtClean="0">
                <a:solidFill>
                  <a:schemeClr val="bg1"/>
                </a:solidFill>
              </a:rPr>
              <a:t>src</a:t>
            </a:r>
            <a:r>
              <a:rPr lang="en-US" dirty="0" smtClean="0">
                <a:solidFill>
                  <a:schemeClr val="bg1"/>
                </a:solidFill>
              </a:rPr>
              <a:t>”</a:t>
            </a:r>
            <a:r>
              <a:rPr lang="en" dirty="0" smtClean="0">
                <a:solidFill>
                  <a:schemeClr val="bg1"/>
                </a:solidFill>
              </a:rPr>
              <a:t> </a:t>
            </a:r>
            <a:r>
              <a:rPr lang="en" dirty="0">
                <a:solidFill>
                  <a:schemeClr val="bg1"/>
                </a:solidFill>
              </a:rPr>
              <a:t>directory or in the </a:t>
            </a:r>
            <a:r>
              <a:rPr lang="en-US" dirty="0" smtClean="0">
                <a:solidFill>
                  <a:schemeClr val="bg1"/>
                </a:solidFill>
              </a:rPr>
              <a:t>“</a:t>
            </a:r>
            <a:r>
              <a:rPr lang="en" dirty="0" smtClean="0">
                <a:solidFill>
                  <a:schemeClr val="bg1"/>
                </a:solidFill>
              </a:rPr>
              <a:t>blobs</a:t>
            </a:r>
            <a:r>
              <a:rPr lang="en-US" dirty="0" smtClean="0">
                <a:solidFill>
                  <a:schemeClr val="bg1"/>
                </a:solidFill>
              </a:rPr>
              <a:t>”</a:t>
            </a:r>
            <a:r>
              <a:rPr lang="en" dirty="0" smtClean="0">
                <a:solidFill>
                  <a:schemeClr val="bg1"/>
                </a:solidFill>
              </a:rPr>
              <a:t> </a:t>
            </a:r>
            <a:r>
              <a:rPr lang="en" dirty="0">
                <a:solidFill>
                  <a:schemeClr val="bg1"/>
                </a:solidFill>
              </a:rPr>
              <a:t>directory</a:t>
            </a:r>
          </a:p>
        </p:txBody>
      </p:sp>
      <p:cxnSp>
        <p:nvCxnSpPr>
          <p:cNvPr id="4" name="Conector recto de flecha 3"/>
          <p:cNvCxnSpPr>
            <a:stCxn id="6" idx="1"/>
          </p:cNvCxnSpPr>
          <p:nvPr/>
        </p:nvCxnSpPr>
        <p:spPr>
          <a:xfrm flipH="1">
            <a:off x="2774336" y="1557586"/>
            <a:ext cx="13705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ector recto de flecha 9"/>
          <p:cNvCxnSpPr>
            <a:stCxn id="7" idx="1"/>
          </p:cNvCxnSpPr>
          <p:nvPr/>
        </p:nvCxnSpPr>
        <p:spPr>
          <a:xfrm flipH="1">
            <a:off x="2518161" y="1801149"/>
            <a:ext cx="162677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p:nvPr/>
        </p:nvCxnSpPr>
        <p:spPr>
          <a:xfrm flipH="1">
            <a:off x="3782927" y="2234823"/>
            <a:ext cx="362008" cy="54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87007428"/>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packaging script</a:t>
            </a:r>
            <a:endParaRPr lang="en" dirty="0">
              <a:solidFill>
                <a:srgbClr val="138A7E"/>
              </a:solidFill>
            </a:endParaRPr>
          </a:p>
        </p:txBody>
      </p:sp>
      <p:pic>
        <p:nvPicPr>
          <p:cNvPr id="5" name="Imagen 4" descr="Screen Shot 2016-01-09 at 23.05.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294" y="1059163"/>
            <a:ext cx="8597900" cy="2501900"/>
          </a:xfrm>
          <a:prstGeom prst="rect">
            <a:avLst/>
          </a:prstGeom>
        </p:spPr>
      </p:pic>
      <p:sp>
        <p:nvSpPr>
          <p:cNvPr id="4" name="Marcador de texto 2"/>
          <p:cNvSpPr>
            <a:spLocks noGrp="1"/>
          </p:cNvSpPr>
          <p:nvPr>
            <p:ph type="body" idx="1"/>
          </p:nvPr>
        </p:nvSpPr>
        <p:spPr>
          <a:xfrm>
            <a:off x="158066" y="3544712"/>
            <a:ext cx="8742703" cy="1106509"/>
          </a:xfrm>
        </p:spPr>
        <p:txBody>
          <a:bodyPr/>
          <a:lstStyle/>
          <a:p>
            <a:pPr marL="0" indent="0">
              <a:buNone/>
            </a:pPr>
            <a:r>
              <a:rPr lang="en" dirty="0" smtClean="0"/>
              <a:t>Ensure </a:t>
            </a:r>
            <a:r>
              <a:rPr lang="en" dirty="0"/>
              <a:t>that any copying, installing or compiling delivers resulting code to the install target </a:t>
            </a:r>
            <a:r>
              <a:rPr lang="en" dirty="0" smtClean="0"/>
              <a:t>directory</a:t>
            </a:r>
            <a:endParaRPr lang="en" dirty="0"/>
          </a:p>
        </p:txBody>
      </p:sp>
    </p:spTree>
    <p:extLst>
      <p:ext uri="{BB962C8B-B14F-4D97-AF65-F5344CB8AC3E}">
        <p14:creationId xmlns:p14="http://schemas.microsoft.com/office/powerpoint/2010/main" val="333702546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Package’s dependency graph</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smtClean="0"/>
              <a:t>Be </a:t>
            </a:r>
            <a:r>
              <a:rPr lang="en" dirty="0"/>
              <a:t>aware that BOSH ensures that dependencies cited in the dependencies block of package spec files are available to the deployed </a:t>
            </a:r>
            <a:r>
              <a:rPr lang="en" dirty="0" smtClean="0"/>
              <a:t>binary</a:t>
            </a:r>
            <a:r>
              <a:rPr lang="en-US" dirty="0" smtClean="0"/>
              <a:t>, but only at compile time</a:t>
            </a:r>
            <a:r>
              <a:rPr lang="en" dirty="0" smtClean="0"/>
              <a:t> </a:t>
            </a:r>
          </a:p>
        </p:txBody>
      </p:sp>
      <p:pic>
        <p:nvPicPr>
          <p:cNvPr id="3" name="Imagen 2" descr="Screen Shot 2016-01-10 at 17.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8704" y="2702569"/>
            <a:ext cx="2082800" cy="1181100"/>
          </a:xfrm>
          <a:prstGeom prst="rect">
            <a:avLst/>
          </a:prstGeom>
        </p:spPr>
      </p:pic>
      <p:pic>
        <p:nvPicPr>
          <p:cNvPr id="5" name="Imagen 4" descr="Screen Shot 2016-01-10 at 17.30.2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414" y="2480163"/>
            <a:ext cx="4059660" cy="1972919"/>
          </a:xfrm>
          <a:prstGeom prst="rect">
            <a:avLst/>
          </a:prstGeom>
        </p:spPr>
      </p:pic>
      <p:sp>
        <p:nvSpPr>
          <p:cNvPr id="6" name="Rectángulo 5"/>
          <p:cNvSpPr/>
          <p:nvPr/>
        </p:nvSpPr>
        <p:spPr>
          <a:xfrm>
            <a:off x="4235087" y="3608422"/>
            <a:ext cx="3711833" cy="196228"/>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cxnSp>
        <p:nvCxnSpPr>
          <p:cNvPr id="8" name="Conector recto de flecha 7"/>
          <p:cNvCxnSpPr/>
          <p:nvPr/>
        </p:nvCxnSpPr>
        <p:spPr>
          <a:xfrm>
            <a:off x="3052315" y="3673831"/>
            <a:ext cx="11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936289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Sources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US" dirty="0" smtClean="0"/>
              <a:t>Provides </a:t>
            </a:r>
            <a:r>
              <a:rPr lang="en-US" dirty="0"/>
              <a:t>packages </a:t>
            </a:r>
            <a:r>
              <a:rPr lang="en-US" dirty="0" smtClean="0"/>
              <a:t>with the </a:t>
            </a:r>
            <a:r>
              <a:rPr lang="en-US" dirty="0"/>
              <a:t>non-binary files they </a:t>
            </a:r>
            <a:r>
              <a:rPr lang="en-US" dirty="0" smtClean="0"/>
              <a:t>need</a:t>
            </a:r>
          </a:p>
          <a:p>
            <a:pPr marL="179388" indent="-179388"/>
            <a:r>
              <a:rPr lang="en-US" dirty="0" smtClean="0"/>
              <a:t>We store them at the “</a:t>
            </a:r>
            <a:r>
              <a:rPr lang="en-US" dirty="0" err="1" smtClean="0"/>
              <a:t>src</a:t>
            </a:r>
            <a:r>
              <a:rPr lang="en-US" dirty="0" smtClean="0"/>
              <a:t>” directory</a:t>
            </a:r>
          </a:p>
          <a:p>
            <a:pPr marL="179388" indent="-179388"/>
            <a:r>
              <a:rPr lang="en-US" dirty="0" smtClean="0"/>
              <a:t>Use the </a:t>
            </a:r>
            <a:r>
              <a:rPr lang="en-US" dirty="0" err="1"/>
              <a:t>globbing</a:t>
            </a:r>
            <a:r>
              <a:rPr lang="en-US" dirty="0"/>
              <a:t> pattern </a:t>
            </a:r>
            <a:r>
              <a:rPr lang="en-US" i="1" dirty="0">
                <a:solidFill>
                  <a:srgbClr val="138A7E"/>
                </a:solidFill>
              </a:rPr>
              <a:t>&lt;</a:t>
            </a:r>
            <a:r>
              <a:rPr lang="en-US" i="1" dirty="0" err="1">
                <a:solidFill>
                  <a:srgbClr val="138A7E"/>
                </a:solidFill>
              </a:rPr>
              <a:t>package_name</a:t>
            </a:r>
            <a:r>
              <a:rPr lang="en-US" i="1" dirty="0">
                <a:solidFill>
                  <a:srgbClr val="138A7E"/>
                </a:solidFill>
              </a:rPr>
              <a:t>&gt;/**/* </a:t>
            </a:r>
            <a:r>
              <a:rPr lang="en-US" dirty="0"/>
              <a:t>to deep-traverse the directory in </a:t>
            </a:r>
            <a:r>
              <a:rPr lang="en-US" dirty="0" err="1"/>
              <a:t>src</a:t>
            </a:r>
            <a:r>
              <a:rPr lang="en-US" dirty="0"/>
              <a:t> where the source code should reside</a:t>
            </a:r>
            <a:endParaRPr lang="en" dirty="0"/>
          </a:p>
        </p:txBody>
      </p:sp>
      <p:pic>
        <p:nvPicPr>
          <p:cNvPr id="3" name="Imagen 2" descr="Screen Shot 2016-01-10 at 17.41.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3030" y="3385372"/>
            <a:ext cx="1993900" cy="749300"/>
          </a:xfrm>
          <a:prstGeom prst="rect">
            <a:avLst/>
          </a:prstGeom>
        </p:spPr>
      </p:pic>
    </p:spTree>
    <p:extLst>
      <p:ext uri="{BB962C8B-B14F-4D97-AF65-F5344CB8AC3E}">
        <p14:creationId xmlns:p14="http://schemas.microsoft.com/office/powerpoint/2010/main" val="888181573"/>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Blobs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a:t>Packages often use tar files or other binaries, also known as </a:t>
            </a:r>
            <a:r>
              <a:rPr lang="en" dirty="0" smtClean="0"/>
              <a:t>blobs</a:t>
            </a:r>
            <a:endParaRPr lang="en-US" dirty="0" smtClean="0"/>
          </a:p>
          <a:p>
            <a:pPr marL="179388" indent="-179388"/>
            <a:r>
              <a:rPr lang="en" dirty="0" smtClean="0"/>
              <a:t>Checking </a:t>
            </a:r>
            <a:r>
              <a:rPr lang="en" dirty="0"/>
              <a:t>blobs into a repository is problematic if your repository </a:t>
            </a:r>
            <a:r>
              <a:rPr lang="en" dirty="0" smtClean="0"/>
              <a:t>is unsuited </a:t>
            </a:r>
            <a:r>
              <a:rPr lang="en" dirty="0"/>
              <a:t>to dealing with large binaries (as is true of Git, for example</a:t>
            </a:r>
            <a:r>
              <a:rPr lang="en" dirty="0" smtClean="0"/>
              <a:t>)</a:t>
            </a:r>
            <a:endParaRPr lang="en-US" dirty="0" smtClean="0"/>
          </a:p>
          <a:p>
            <a:pPr marL="179388" indent="-179388"/>
            <a:r>
              <a:rPr lang="en-US" dirty="0" smtClean="0"/>
              <a:t>We store them </a:t>
            </a:r>
            <a:r>
              <a:rPr lang="en-US" dirty="0"/>
              <a:t>at the </a:t>
            </a:r>
            <a:r>
              <a:rPr lang="en-US" dirty="0" smtClean="0"/>
              <a:t>“blobs” directory</a:t>
            </a:r>
            <a:endParaRPr lang="en-US" dirty="0"/>
          </a:p>
          <a:p>
            <a:pPr marL="179388" indent="-179388"/>
            <a:endParaRPr lang="en-US" dirty="0" smtClean="0"/>
          </a:p>
          <a:p>
            <a:pPr marL="0" indent="0">
              <a:buNone/>
            </a:pPr>
            <a:endParaRPr lang="en" dirty="0" smtClean="0"/>
          </a:p>
        </p:txBody>
      </p:sp>
    </p:spTree>
    <p:extLst>
      <p:ext uri="{BB962C8B-B14F-4D97-AF65-F5344CB8AC3E}">
        <p14:creationId xmlns:p14="http://schemas.microsoft.com/office/powerpoint/2010/main" val="76680540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0"/>
        <p:cNvGrpSpPr/>
        <p:nvPr/>
      </p:nvGrpSpPr>
      <p:grpSpPr>
        <a:xfrm>
          <a:off x="0" y="0"/>
          <a:ext cx="0" cy="0"/>
          <a:chOff x="0" y="0"/>
          <a:chExt cx="0" cy="0"/>
        </a:xfrm>
      </p:grpSpPr>
      <p:sp>
        <p:nvSpPr>
          <p:cNvPr id="1331" name="Shape 1331"/>
          <p:cNvSpPr txBox="1">
            <a:spLocks noGrp="1"/>
          </p:cNvSpPr>
          <p:nvPr>
            <p:ph type="title"/>
          </p:nvPr>
        </p:nvSpPr>
        <p:spPr>
          <a:xfrm>
            <a:off x="168967" y="320039"/>
            <a:ext cx="8731802"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dirty="0" smtClean="0">
                <a:solidFill>
                  <a:srgbClr val="138A7E"/>
                </a:solidFill>
                <a:latin typeface="Arial"/>
                <a:ea typeface="Arial"/>
                <a:cs typeface="Arial"/>
                <a:sym typeface="Arial"/>
              </a:rPr>
              <a:t>Purpose</a:t>
            </a:r>
            <a:r>
              <a:rPr lang="en-US" sz="3200" b="0" i="0" u="none" strike="noStrike" cap="none" dirty="0">
                <a:solidFill>
                  <a:srgbClr val="138A7E"/>
                </a:solidFill>
                <a:latin typeface="Arial"/>
                <a:ea typeface="Arial"/>
                <a:cs typeface="Arial"/>
                <a:sym typeface="Arial"/>
              </a:rPr>
              <a:t>-built for “Day 2 Operations”</a:t>
            </a:r>
          </a:p>
        </p:txBody>
      </p:sp>
      <p:sp>
        <p:nvSpPr>
          <p:cNvPr id="1332" name="Shape 1332"/>
          <p:cNvSpPr txBox="1"/>
          <p:nvPr/>
        </p:nvSpPr>
        <p:spPr>
          <a:xfrm>
            <a:off x="639920" y="999919"/>
            <a:ext cx="8410574" cy="346219"/>
          </a:xfrm>
          <a:prstGeom prst="rect">
            <a:avLst/>
          </a:prstGeom>
          <a:noFill/>
          <a:ln>
            <a:noFill/>
          </a:ln>
        </p:spPr>
        <p:txBody>
          <a:bodyPr lIns="91425" tIns="45700" rIns="91425" bIns="45700" anchor="t" anchorCtr="0">
            <a:noAutofit/>
          </a:bodyPr>
          <a:lstStyle/>
          <a:p>
            <a:pPr marL="0" marR="0" lvl="0" indent="0" algn="l" rtl="0">
              <a:lnSpc>
                <a:spcPct val="80000"/>
              </a:lnSpc>
              <a:spcBef>
                <a:spcPts val="0"/>
              </a:spcBef>
              <a:buClr>
                <a:schemeClr val="lt2"/>
              </a:buClr>
              <a:buSzPct val="25000"/>
              <a:buFont typeface="Arial"/>
              <a:buNone/>
            </a:pPr>
            <a:r>
              <a:rPr lang="en-US" sz="1960">
                <a:solidFill>
                  <a:schemeClr val="lt2"/>
                </a:solidFill>
                <a:latin typeface="Arial"/>
                <a:ea typeface="Arial"/>
                <a:cs typeface="Arial"/>
                <a:sym typeface="Arial"/>
              </a:rPr>
              <a:t>Consistent, Reliable, Scalable, Secure</a:t>
            </a:r>
          </a:p>
        </p:txBody>
      </p:sp>
      <p:sp>
        <p:nvSpPr>
          <p:cNvPr id="1333" name="Shape 1333"/>
          <p:cNvSpPr txBox="1"/>
          <p:nvPr/>
        </p:nvSpPr>
        <p:spPr>
          <a:xfrm>
            <a:off x="4950371" y="1923393"/>
            <a:ext cx="3861603" cy="2139050"/>
          </a:xfrm>
          <a:prstGeom prst="rect">
            <a:avLst/>
          </a:prstGeom>
          <a:noFill/>
          <a:ln>
            <a:noFill/>
          </a:ln>
        </p:spPr>
        <p:txBody>
          <a:bodyPr lIns="91425" tIns="45700" rIns="91425" bIns="45700" anchor="t" anchorCtr="0">
            <a:noAutofit/>
          </a:bodyPr>
          <a:lstStyle/>
          <a:p>
            <a:pPr marL="179388" marR="0" lvl="0" indent="-179388" algn="l" rtl="0">
              <a:spcBef>
                <a:spcPts val="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Checks against “desired </a:t>
            </a:r>
            <a:r>
              <a:rPr lang="en-US" sz="1800" dirty="0" smtClean="0">
                <a:solidFill>
                  <a:srgbClr val="F5F5F5"/>
                </a:solidFill>
                <a:latin typeface="Arial"/>
                <a:ea typeface="Arial"/>
                <a:cs typeface="Arial"/>
                <a:sym typeface="Arial"/>
              </a:rPr>
              <a:t>state” </a:t>
            </a:r>
            <a:r>
              <a:rPr lang="en-US" sz="1800" dirty="0">
                <a:solidFill>
                  <a:srgbClr val="F5F5F5"/>
                </a:solidFill>
                <a:latin typeface="Arial"/>
                <a:ea typeface="Arial"/>
                <a:cs typeface="Arial"/>
                <a:sym typeface="Arial"/>
              </a:rPr>
              <a:t>to return consistency</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No ad hoc automation burden</a:t>
            </a:r>
          </a:p>
          <a:p>
            <a:pPr marL="179388" marR="0" lvl="0" indent="-179388" algn="l" rtl="0">
              <a:spcBef>
                <a:spcPts val="360"/>
              </a:spcBef>
              <a:spcAft>
                <a:spcPts val="0"/>
              </a:spcAft>
              <a:buClr>
                <a:schemeClr val="lt1"/>
              </a:buClr>
              <a:buSzPct val="100000"/>
              <a:buFont typeface="Noto Sans Symbols"/>
              <a:buChar char="▪"/>
            </a:pPr>
            <a:r>
              <a:rPr lang="en-US" sz="1800" dirty="0">
                <a:solidFill>
                  <a:srgbClr val="F5F5F5"/>
                </a:solidFill>
                <a:latin typeface="Arial"/>
                <a:ea typeface="Arial"/>
                <a:cs typeface="Arial"/>
                <a:sym typeface="Arial"/>
              </a:rPr>
              <a:t>Manage services, not servers</a:t>
            </a:r>
          </a:p>
          <a:p>
            <a:pPr marL="179388" marR="0" lvl="0" indent="-179388" algn="l" rtl="0">
              <a:spcBef>
                <a:spcPts val="360"/>
              </a:spcBef>
              <a:buClr>
                <a:schemeClr val="lt1"/>
              </a:buClr>
              <a:buSzPct val="100000"/>
              <a:buFont typeface="Noto Sans Symbols"/>
              <a:buChar char="▪"/>
            </a:pPr>
            <a:r>
              <a:rPr lang="en-US" sz="1800" dirty="0" smtClean="0">
                <a:solidFill>
                  <a:srgbClr val="F5F5F5"/>
                </a:solidFill>
                <a:latin typeface="Arial"/>
                <a:ea typeface="Arial"/>
                <a:cs typeface="Arial"/>
                <a:sym typeface="Arial"/>
              </a:rPr>
              <a:t>Self </a:t>
            </a:r>
            <a:r>
              <a:rPr lang="en-US" sz="1800" dirty="0">
                <a:solidFill>
                  <a:srgbClr val="F5F5F5"/>
                </a:solidFill>
                <a:latin typeface="Arial"/>
                <a:ea typeface="Arial"/>
                <a:cs typeface="Arial"/>
                <a:sym typeface="Arial"/>
              </a:rPr>
              <a:t>Healing</a:t>
            </a:r>
          </a:p>
        </p:txBody>
      </p:sp>
      <p:sp>
        <p:nvSpPr>
          <p:cNvPr id="1334" name="Shape 1334"/>
          <p:cNvSpPr/>
          <p:nvPr/>
        </p:nvSpPr>
        <p:spPr>
          <a:xfrm>
            <a:off x="673099"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Provision</a:t>
            </a:r>
          </a:p>
        </p:txBody>
      </p:sp>
      <p:sp>
        <p:nvSpPr>
          <p:cNvPr id="1335" name="Shape 1335"/>
          <p:cNvSpPr/>
          <p:nvPr/>
        </p:nvSpPr>
        <p:spPr>
          <a:xfrm>
            <a:off x="2975511" y="1461655"/>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Deploy and Configure</a:t>
            </a:r>
          </a:p>
        </p:txBody>
      </p:sp>
      <p:sp>
        <p:nvSpPr>
          <p:cNvPr id="1336" name="Shape 1336"/>
          <p:cNvSpPr/>
          <p:nvPr/>
        </p:nvSpPr>
        <p:spPr>
          <a:xfrm>
            <a:off x="2975511"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Monitor and Detect</a:t>
            </a:r>
          </a:p>
        </p:txBody>
      </p:sp>
      <p:sp>
        <p:nvSpPr>
          <p:cNvPr id="1337" name="Shape 1337"/>
          <p:cNvSpPr/>
          <p:nvPr/>
        </p:nvSpPr>
        <p:spPr>
          <a:xfrm>
            <a:off x="673099" y="3444366"/>
            <a:ext cx="1194732" cy="1105726"/>
          </a:xfrm>
          <a:prstGeom prst="ellipse">
            <a:avLst/>
          </a:prstGeom>
          <a:solidFill>
            <a:schemeClr val="accent1"/>
          </a:solidFill>
          <a:ln w="12700" cap="flat" cmpd="sng">
            <a:solidFill>
              <a:srgbClr val="4B4B4B"/>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Re-mediate</a:t>
            </a:r>
          </a:p>
        </p:txBody>
      </p:sp>
      <p:cxnSp>
        <p:nvCxnSpPr>
          <p:cNvPr id="1338" name="Shape 1338"/>
          <p:cNvCxnSpPr/>
          <p:nvPr/>
        </p:nvCxnSpPr>
        <p:spPr>
          <a:xfrm>
            <a:off x="1842174" y="1988865"/>
            <a:ext cx="1107679" cy="0"/>
          </a:xfrm>
          <a:prstGeom prst="straightConnector1">
            <a:avLst/>
          </a:prstGeom>
          <a:noFill/>
          <a:ln w="19050" cap="flat" cmpd="sng">
            <a:solidFill>
              <a:schemeClr val="lt2"/>
            </a:solidFill>
            <a:prstDash val="solid"/>
            <a:round/>
            <a:headEnd type="none" w="med" len="med"/>
            <a:tailEnd type="stealth" w="lg" len="lg"/>
          </a:ln>
        </p:spPr>
      </p:cxnSp>
      <p:cxnSp>
        <p:nvCxnSpPr>
          <p:cNvPr id="1339" name="Shape 1339"/>
          <p:cNvCxnSpPr/>
          <p:nvPr/>
        </p:nvCxnSpPr>
        <p:spPr>
          <a:xfrm>
            <a:off x="3547221" y="2541727"/>
            <a:ext cx="0" cy="876984"/>
          </a:xfrm>
          <a:prstGeom prst="straightConnector1">
            <a:avLst/>
          </a:prstGeom>
          <a:noFill/>
          <a:ln w="19050" cap="flat" cmpd="sng">
            <a:solidFill>
              <a:schemeClr val="lt2"/>
            </a:solidFill>
            <a:prstDash val="solid"/>
            <a:round/>
            <a:headEnd type="none" w="med" len="med"/>
            <a:tailEnd type="stealth" w="lg" len="lg"/>
          </a:ln>
        </p:spPr>
      </p:cxnSp>
      <p:cxnSp>
        <p:nvCxnSpPr>
          <p:cNvPr id="1340" name="Shape 1340"/>
          <p:cNvCxnSpPr>
            <a:stCxn id="1337" idx="0"/>
            <a:endCxn id="1334" idx="4"/>
          </p:cNvCxnSpPr>
          <p:nvPr/>
        </p:nvCxnSpPr>
        <p:spPr>
          <a:xfrm rot="10800000">
            <a:off x="1270465" y="2567466"/>
            <a:ext cx="0" cy="876900"/>
          </a:xfrm>
          <a:prstGeom prst="straightConnector1">
            <a:avLst/>
          </a:prstGeom>
          <a:noFill/>
          <a:ln w="19050" cap="flat" cmpd="sng">
            <a:solidFill>
              <a:schemeClr val="lt2"/>
            </a:solidFill>
            <a:prstDash val="solid"/>
            <a:round/>
            <a:headEnd type="none" w="med" len="med"/>
            <a:tailEnd type="stealth" w="lg" len="lg"/>
          </a:ln>
        </p:spPr>
      </p:cxnSp>
      <p:cxnSp>
        <p:nvCxnSpPr>
          <p:cNvPr id="1341" name="Shape 1341"/>
          <p:cNvCxnSpPr/>
          <p:nvPr/>
        </p:nvCxnSpPr>
        <p:spPr>
          <a:xfrm rot="10800000">
            <a:off x="1842173" y="3971575"/>
            <a:ext cx="1107679" cy="0"/>
          </a:xfrm>
          <a:prstGeom prst="straightConnector1">
            <a:avLst/>
          </a:prstGeom>
          <a:noFill/>
          <a:ln w="19050" cap="flat" cmpd="sng">
            <a:solidFill>
              <a:schemeClr val="lt2"/>
            </a:solidFill>
            <a:prstDash val="solid"/>
            <a:round/>
            <a:headEnd type="none" w="med" len="med"/>
            <a:tailEnd type="stealth" w="lg" len="lg"/>
          </a:ln>
        </p:spPr>
      </p:cxnSp>
      <p:sp>
        <p:nvSpPr>
          <p:cNvPr id="1342" name="Shape 1342"/>
          <p:cNvSpPr/>
          <p:nvPr/>
        </p:nvSpPr>
        <p:spPr>
          <a:xfrm>
            <a:off x="1633142" y="2488140"/>
            <a:ext cx="822960" cy="731519"/>
          </a:xfrm>
          <a:prstGeom prst="can">
            <a:avLst>
              <a:gd name="adj" fmla="val 25000"/>
            </a:avLst>
          </a:prstGeom>
          <a:solidFill>
            <a:schemeClr val="accent5"/>
          </a:solidFill>
          <a:ln w="9525" cap="flat" cmpd="sng">
            <a:solidFill>
              <a:srgbClr val="2E9087"/>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chemeClr val="accent1"/>
              </a:buClr>
              <a:buSzPct val="25000"/>
              <a:buFont typeface="Arial"/>
              <a:buNone/>
            </a:pPr>
            <a:r>
              <a:rPr lang="en-US" sz="1100" b="0" i="0" u="none" strike="noStrike" cap="none">
                <a:solidFill>
                  <a:schemeClr val="accent1"/>
                </a:solidFill>
                <a:latin typeface="Arial"/>
                <a:ea typeface="Arial"/>
                <a:cs typeface="Arial"/>
                <a:sym typeface="Arial"/>
              </a:rPr>
              <a:t>Current</a:t>
            </a:r>
          </a:p>
          <a:p>
            <a:pPr marL="0" marR="0" lvl="0" indent="0" algn="ctr" rtl="0">
              <a:spcBef>
                <a:spcPts val="0"/>
              </a:spcBef>
              <a:buClr>
                <a:schemeClr val="accent1"/>
              </a:buClr>
              <a:buSzPct val="25000"/>
              <a:buFont typeface="Source Sans Pro"/>
              <a:buNone/>
            </a:pPr>
            <a:r>
              <a:rPr lang="en-US" sz="1100">
                <a:solidFill>
                  <a:schemeClr val="accent1"/>
                </a:solidFill>
                <a:latin typeface="Source Sans Pro"/>
                <a:ea typeface="Source Sans Pro"/>
                <a:cs typeface="Source Sans Pro"/>
                <a:sym typeface="Source Sans Pro"/>
              </a:rPr>
              <a:t>State</a:t>
            </a:r>
          </a:p>
        </p:txBody>
      </p:sp>
      <p:sp>
        <p:nvSpPr>
          <p:cNvPr id="1343" name="Shape 1343"/>
          <p:cNvSpPr/>
          <p:nvPr/>
        </p:nvSpPr>
        <p:spPr>
          <a:xfrm>
            <a:off x="2292007" y="2841400"/>
            <a:ext cx="822960" cy="731235"/>
          </a:xfrm>
          <a:prstGeom prst="can">
            <a:avLst>
              <a:gd name="adj" fmla="val 25000"/>
            </a:avLst>
          </a:prstGeom>
          <a:solidFill>
            <a:srgbClr val="B7B7B7"/>
          </a:solidFill>
          <a:ln w="9525" cap="flat" cmpd="sng">
            <a:solidFill>
              <a:srgbClr val="00799E"/>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spcAft>
                <a:spcPts val="0"/>
              </a:spcAft>
              <a:buClr>
                <a:srgbClr val="138A7E"/>
              </a:buClr>
              <a:buSzPct val="25000"/>
              <a:buFont typeface="Arial"/>
              <a:buNone/>
            </a:pPr>
            <a:r>
              <a:rPr lang="en-US" sz="1100" b="0" i="0" u="none" strike="noStrike" cap="none">
                <a:solidFill>
                  <a:srgbClr val="138A7E"/>
                </a:solidFill>
                <a:latin typeface="Arial"/>
                <a:ea typeface="Arial"/>
                <a:cs typeface="Arial"/>
                <a:sym typeface="Arial"/>
              </a:rPr>
              <a:t>Desired</a:t>
            </a:r>
          </a:p>
          <a:p>
            <a:pPr marL="0" marR="0" lvl="0" indent="0" algn="ctr" rtl="0">
              <a:spcBef>
                <a:spcPts val="0"/>
              </a:spcBef>
              <a:buClr>
                <a:srgbClr val="138A7E"/>
              </a:buClr>
              <a:buSzPct val="25000"/>
              <a:buFont typeface="Source Sans Pro"/>
              <a:buNone/>
            </a:pPr>
            <a:r>
              <a:rPr lang="en-US" sz="1100">
                <a:solidFill>
                  <a:srgbClr val="138A7E"/>
                </a:solidFill>
                <a:latin typeface="Source Sans Pro"/>
                <a:ea typeface="Source Sans Pro"/>
                <a:cs typeface="Source Sans Pro"/>
                <a:sym typeface="Source Sans Pro"/>
              </a:rPr>
              <a:t>State</a:t>
            </a:r>
          </a:p>
        </p:txBody>
      </p:sp>
    </p:spTree>
    <p:extLst>
      <p:ext uri="{BB962C8B-B14F-4D97-AF65-F5344CB8AC3E}">
        <p14:creationId xmlns:p14="http://schemas.microsoft.com/office/powerpoint/2010/main" val="39283186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Configuring a </a:t>
            </a:r>
            <a:r>
              <a:rPr lang="en-US" dirty="0" err="1" smtClean="0">
                <a:solidFill>
                  <a:srgbClr val="138A7E"/>
                </a:solidFill>
              </a:rPr>
              <a:t>blobstore</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0" indent="0">
              <a:buNone/>
            </a:pPr>
            <a:r>
              <a:rPr lang="en" dirty="0"/>
              <a:t>In the </a:t>
            </a:r>
            <a:r>
              <a:rPr lang="en" dirty="0">
                <a:solidFill>
                  <a:srgbClr val="138A7E"/>
                </a:solidFill>
              </a:rPr>
              <a:t>config</a:t>
            </a:r>
            <a:r>
              <a:rPr lang="en" dirty="0"/>
              <a:t> directory, you record the information BOSH needs about the </a:t>
            </a:r>
            <a:r>
              <a:rPr lang="en" dirty="0" smtClean="0"/>
              <a:t>blobstore:</a:t>
            </a:r>
          </a:p>
          <a:p>
            <a:pPr marL="457200" indent="-457200"/>
            <a:r>
              <a:rPr lang="en" sz="2400" dirty="0" smtClean="0"/>
              <a:t>The </a:t>
            </a:r>
            <a:r>
              <a:rPr lang="en" sz="2400" dirty="0">
                <a:solidFill>
                  <a:srgbClr val="138A7E"/>
                </a:solidFill>
              </a:rPr>
              <a:t>final.yml</a:t>
            </a:r>
            <a:r>
              <a:rPr lang="en" sz="2400" dirty="0"/>
              <a:t> file names the blobstore and declares its type, which is either local or one of several other types that specify blobstore </a:t>
            </a:r>
            <a:r>
              <a:rPr lang="en" sz="2400" dirty="0" smtClean="0"/>
              <a:t>providers.</a:t>
            </a:r>
          </a:p>
          <a:p>
            <a:pPr marL="457200" indent="-457200"/>
            <a:r>
              <a:rPr lang="en" sz="2400" dirty="0" smtClean="0"/>
              <a:t>The </a:t>
            </a:r>
            <a:r>
              <a:rPr lang="en" sz="2400" dirty="0">
                <a:solidFill>
                  <a:srgbClr val="138A7E"/>
                </a:solidFill>
              </a:rPr>
              <a:t>private.yml</a:t>
            </a:r>
            <a:r>
              <a:rPr lang="en" sz="2400" dirty="0"/>
              <a:t> file specifies the blobstore path, along with a secret. </a:t>
            </a:r>
            <a:r>
              <a:rPr lang="en" sz="2400" dirty="0" smtClean="0"/>
              <a:t>It contains </a:t>
            </a:r>
            <a:r>
              <a:rPr lang="en" sz="2400" dirty="0"/>
              <a:t>keys for accessing the blobstore and should not be checked into a </a:t>
            </a:r>
            <a:r>
              <a:rPr lang="en" sz="2400" dirty="0" smtClean="0"/>
              <a:t>repository.</a:t>
            </a:r>
          </a:p>
        </p:txBody>
      </p:sp>
    </p:spTree>
    <p:extLst>
      <p:ext uri="{BB962C8B-B14F-4D97-AF65-F5344CB8AC3E}">
        <p14:creationId xmlns:p14="http://schemas.microsoft.com/office/powerpoint/2010/main" val="249799732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final.yml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pic>
        <p:nvPicPr>
          <p:cNvPr id="5" name="Imagen 4" descr="Screen Shot 2016-01-10 at 11.07.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979" y="1679776"/>
            <a:ext cx="3975100" cy="1422400"/>
          </a:xfrm>
          <a:prstGeom prst="rect">
            <a:avLst/>
          </a:prstGeom>
        </p:spPr>
      </p:pic>
      <p:sp>
        <p:nvSpPr>
          <p:cNvPr id="6" name="CuadroTexto 5"/>
          <p:cNvSpPr txBox="1"/>
          <p:nvPr/>
        </p:nvSpPr>
        <p:spPr>
          <a:xfrm>
            <a:off x="4805758" y="1792568"/>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805758" y="2212946"/>
            <a:ext cx="1332366" cy="307777"/>
          </a:xfrm>
          <a:prstGeom prst="rect">
            <a:avLst/>
          </a:prstGeom>
          <a:noFill/>
        </p:spPr>
        <p:txBody>
          <a:bodyPr wrap="none" rtlCol="0">
            <a:spAutoFit/>
          </a:bodyPr>
          <a:lstStyle/>
          <a:p>
            <a:r>
              <a:rPr lang="en" dirty="0" smtClean="0">
                <a:solidFill>
                  <a:schemeClr val="bg1"/>
                </a:solidFill>
              </a:rPr>
              <a:t>Blobstore type</a:t>
            </a:r>
            <a:endParaRPr lang="en" dirty="0">
              <a:solidFill>
                <a:schemeClr val="bg1"/>
              </a:solidFill>
            </a:endParaRPr>
          </a:p>
        </p:txBody>
      </p:sp>
      <p:sp>
        <p:nvSpPr>
          <p:cNvPr id="8" name="CuadroTexto 7"/>
          <p:cNvSpPr txBox="1"/>
          <p:nvPr/>
        </p:nvSpPr>
        <p:spPr>
          <a:xfrm>
            <a:off x="4808279" y="2707479"/>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4333197" y="2861368"/>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a:off x="2343742" y="2366835"/>
            <a:ext cx="2462016" cy="206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6" idx="1"/>
          </p:cNvCxnSpPr>
          <p:nvPr/>
        </p:nvCxnSpPr>
        <p:spPr>
          <a:xfrm flipH="1">
            <a:off x="2610819" y="1946457"/>
            <a:ext cx="2194939" cy="49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2514398"/>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0 at 11.1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033" y="1232816"/>
            <a:ext cx="5016500" cy="1130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private.yml</a:t>
            </a:r>
            <a:r>
              <a:rPr lang="en-US" dirty="0" smtClean="0">
                <a:solidFill>
                  <a:srgbClr val="138A7E"/>
                </a:solidFill>
              </a:rPr>
              <a:t> example for AWS S3 </a:t>
            </a:r>
            <a:r>
              <a:rPr lang="en-US" dirty="0" err="1" smtClean="0">
                <a:solidFill>
                  <a:srgbClr val="138A7E"/>
                </a:solidFill>
              </a:rPr>
              <a:t>blobstore</a:t>
            </a:r>
            <a:endParaRPr lang="en" dirty="0">
              <a:solidFill>
                <a:srgbClr val="138A7E"/>
              </a:solidFill>
            </a:endParaRPr>
          </a:p>
        </p:txBody>
      </p:sp>
      <p:sp>
        <p:nvSpPr>
          <p:cNvPr id="8" name="CuadroTexto 7"/>
          <p:cNvSpPr txBox="1"/>
          <p:nvPr/>
        </p:nvSpPr>
        <p:spPr>
          <a:xfrm>
            <a:off x="5647665" y="1819562"/>
            <a:ext cx="2679677" cy="307777"/>
          </a:xfrm>
          <a:prstGeom prst="rect">
            <a:avLst/>
          </a:prstGeom>
          <a:noFill/>
        </p:spPr>
        <p:txBody>
          <a:bodyPr wrap="none" rtlCol="0">
            <a:spAutoFit/>
          </a:bodyPr>
          <a:lstStyle/>
          <a:p>
            <a:r>
              <a:rPr lang="en" dirty="0" smtClean="0">
                <a:solidFill>
                  <a:schemeClr val="bg1"/>
                </a:solidFill>
              </a:rPr>
              <a:t>Specific blobstore configuration</a:t>
            </a:r>
            <a:endParaRPr lang="en" dirty="0">
              <a:solidFill>
                <a:schemeClr val="bg1"/>
              </a:solidFill>
            </a:endParaRPr>
          </a:p>
        </p:txBody>
      </p:sp>
      <p:cxnSp>
        <p:nvCxnSpPr>
          <p:cNvPr id="10" name="Conector recto de flecha 9"/>
          <p:cNvCxnSpPr>
            <a:stCxn id="8" idx="1"/>
          </p:cNvCxnSpPr>
          <p:nvPr/>
        </p:nvCxnSpPr>
        <p:spPr>
          <a:xfrm flipH="1">
            <a:off x="5172583" y="1973451"/>
            <a:ext cx="475082" cy="2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Marcador de texto 2"/>
          <p:cNvSpPr>
            <a:spLocks noGrp="1"/>
          </p:cNvSpPr>
          <p:nvPr>
            <p:ph type="body" idx="1"/>
          </p:nvPr>
        </p:nvSpPr>
        <p:spPr>
          <a:xfrm>
            <a:off x="444033" y="2750919"/>
            <a:ext cx="8032246" cy="764840"/>
          </a:xfrm>
        </p:spPr>
        <p:txBody>
          <a:bodyPr/>
          <a:lstStyle/>
          <a:p>
            <a:pPr marL="0" indent="0">
              <a:buNone/>
            </a:pPr>
            <a:r>
              <a:rPr lang="en" dirty="0" smtClean="0"/>
              <a:t>Never check this file </a:t>
            </a:r>
            <a:r>
              <a:rPr lang="en" dirty="0"/>
              <a:t>into a </a:t>
            </a:r>
            <a:r>
              <a:rPr lang="en" dirty="0" smtClean="0"/>
              <a:t>repository</a:t>
            </a:r>
            <a:r>
              <a:rPr lang="es-ES_tradnl" dirty="0" smtClean="0"/>
              <a:t>!!!</a:t>
            </a:r>
            <a:endParaRPr lang="en" dirty="0" smtClean="0"/>
          </a:p>
        </p:txBody>
      </p:sp>
    </p:spTree>
    <p:extLst>
      <p:ext uri="{BB962C8B-B14F-4D97-AF65-F5344CB8AC3E}">
        <p14:creationId xmlns:p14="http://schemas.microsoft.com/office/powerpoint/2010/main" val="3049162594"/>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job</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0" indent="0">
              <a:buNone/>
            </a:pPr>
            <a:r>
              <a:rPr lang="en" dirty="0" smtClean="0"/>
              <a:t>A job describe pieces of the service or application you are releasing:</a:t>
            </a:r>
          </a:p>
          <a:p>
            <a:pPr marL="266700" indent="-266700"/>
            <a:r>
              <a:rPr lang="en" dirty="0" smtClean="0"/>
              <a:t>What packages depends on</a:t>
            </a:r>
          </a:p>
          <a:p>
            <a:pPr marL="266700" indent="-266700"/>
            <a:r>
              <a:rPr lang="en" dirty="0" smtClean="0"/>
              <a:t>How to start/stop it</a:t>
            </a:r>
          </a:p>
          <a:p>
            <a:pPr marL="266700" indent="-266700"/>
            <a:r>
              <a:rPr lang="en" dirty="0" smtClean="0"/>
              <a:t>How to monitor it</a:t>
            </a:r>
          </a:p>
          <a:p>
            <a:pPr marL="266700" indent="-266700"/>
            <a:r>
              <a:rPr lang="en" dirty="0" smtClean="0"/>
              <a:t>What properties can be configured</a:t>
            </a:r>
          </a:p>
          <a:p>
            <a:pPr marL="179388" indent="-179388"/>
            <a:endParaRPr lang="es-ES_tradnl" dirty="0" smtClean="0"/>
          </a:p>
        </p:txBody>
      </p:sp>
    </p:spTree>
    <p:extLst>
      <p:ext uri="{BB962C8B-B14F-4D97-AF65-F5344CB8AC3E}">
        <p14:creationId xmlns:p14="http://schemas.microsoft.com/office/powerpoint/2010/main" val="146338933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Elements of a Job</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Spec: describes the job specification (package’s dependencies, templates and properties)</a:t>
            </a:r>
          </a:p>
          <a:p>
            <a:pPr marL="179388" indent="-179388"/>
            <a:r>
              <a:rPr lang="en" dirty="0" smtClean="0"/>
              <a:t>Monit: describes how to run the job’s processes</a:t>
            </a:r>
          </a:p>
          <a:p>
            <a:pPr marL="179388" indent="-179388"/>
            <a:r>
              <a:rPr lang="en" dirty="0" smtClean="0"/>
              <a:t>Templates: control scripts, configuration files, …</a:t>
            </a:r>
          </a:p>
        </p:txBody>
      </p:sp>
    </p:spTree>
    <p:extLst>
      <p:ext uri="{BB962C8B-B14F-4D97-AF65-F5344CB8AC3E}">
        <p14:creationId xmlns:p14="http://schemas.microsoft.com/office/powerpoint/2010/main" val="120653100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descr="Screen Shot 2016-01-12 at 12.44.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24" y="1129141"/>
            <a:ext cx="4356100" cy="2654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4" name="CuadroTexto 3"/>
          <p:cNvSpPr txBox="1"/>
          <p:nvPr/>
        </p:nvSpPr>
        <p:spPr>
          <a:xfrm>
            <a:off x="5799484" y="1299061"/>
            <a:ext cx="973118" cy="307777"/>
          </a:xfrm>
          <a:prstGeom prst="rect">
            <a:avLst/>
          </a:prstGeom>
          <a:noFill/>
        </p:spPr>
        <p:txBody>
          <a:bodyPr wrap="none" rtlCol="0">
            <a:spAutoFit/>
          </a:bodyPr>
          <a:lstStyle/>
          <a:p>
            <a:r>
              <a:rPr lang="es-ES_tradnl" dirty="0" smtClean="0">
                <a:solidFill>
                  <a:schemeClr val="bg1"/>
                </a:solidFill>
              </a:rPr>
              <a:t>Job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403324"/>
            <a:ext cx="1336661"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template</a:t>
            </a:r>
            <a:endParaRPr lang="en" dirty="0">
              <a:solidFill>
                <a:schemeClr val="bg1"/>
              </a:solidFill>
            </a:endParaRPr>
          </a:p>
        </p:txBody>
      </p:sp>
      <p:cxnSp>
        <p:nvCxnSpPr>
          <p:cNvPr id="13" name="Conector recto de flecha 12"/>
          <p:cNvCxnSpPr>
            <a:stCxn id="4" idx="1"/>
          </p:cNvCxnSpPr>
          <p:nvPr/>
        </p:nvCxnSpPr>
        <p:spPr>
          <a:xfrm flipH="1">
            <a:off x="2175821" y="1452950"/>
            <a:ext cx="36236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a:off x="5198424" y="2557213"/>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799484" y="1632074"/>
            <a:ext cx="2520304" cy="307777"/>
          </a:xfrm>
          <a:prstGeom prst="rect">
            <a:avLst/>
          </a:prstGeom>
          <a:noFill/>
        </p:spPr>
        <p:txBody>
          <a:bodyPr wrap="none" rtlCol="0">
            <a:spAutoFit/>
          </a:bodyPr>
          <a:lstStyle/>
          <a:p>
            <a:r>
              <a:rPr lang="es-ES_tradnl" dirty="0" err="1" smtClean="0">
                <a:solidFill>
                  <a:schemeClr val="bg1"/>
                </a:solidFill>
              </a:rPr>
              <a:t>Job’s</a:t>
            </a:r>
            <a:r>
              <a:rPr lang="es-ES_tradnl" dirty="0" smtClean="0">
                <a:solidFill>
                  <a:schemeClr val="bg1"/>
                </a:solidFill>
              </a:rPr>
              <a:t> </a:t>
            </a:r>
            <a:r>
              <a:rPr lang="es-ES_tradnl" dirty="0" err="1" smtClean="0">
                <a:solidFill>
                  <a:schemeClr val="bg1"/>
                </a:solidFill>
              </a:rPr>
              <a:t>package</a:t>
            </a:r>
            <a:r>
              <a:rPr lang="es-ES_tradnl" dirty="0" smtClean="0">
                <a:solidFill>
                  <a:schemeClr val="bg1"/>
                </a:solidFill>
              </a:rPr>
              <a:t> </a:t>
            </a:r>
            <a:r>
              <a:rPr lang="es-ES_tradnl" dirty="0" err="1" smtClean="0">
                <a:solidFill>
                  <a:schemeClr val="bg1"/>
                </a:solidFill>
              </a:rPr>
              <a:t>dependencies</a:t>
            </a:r>
            <a:endParaRPr lang="en" dirty="0">
              <a:solidFill>
                <a:schemeClr val="bg1"/>
              </a:solidFill>
            </a:endParaRPr>
          </a:p>
        </p:txBody>
      </p:sp>
      <p:cxnSp>
        <p:nvCxnSpPr>
          <p:cNvPr id="21" name="Conector recto de flecha 20"/>
          <p:cNvCxnSpPr>
            <a:stCxn id="17" idx="1"/>
          </p:cNvCxnSpPr>
          <p:nvPr/>
        </p:nvCxnSpPr>
        <p:spPr>
          <a:xfrm flipH="1">
            <a:off x="2566581" y="1785963"/>
            <a:ext cx="3232903" cy="8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32089"/>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descr="Screen Shot 2016-01-12 at 12.46.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20" y="1420380"/>
            <a:ext cx="6121400" cy="2019300"/>
          </a:xfrm>
          <a:prstGeom prst="rect">
            <a:avLst/>
          </a:prstGeom>
        </p:spPr>
      </p:pic>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 file</a:t>
            </a:r>
            <a:endParaRPr lang="en" dirty="0">
              <a:solidFill>
                <a:srgbClr val="138A7E"/>
              </a:solidFill>
            </a:endParaRPr>
          </a:p>
        </p:txBody>
      </p:sp>
      <p:sp>
        <p:nvSpPr>
          <p:cNvPr id="8" name="CuadroTexto 7"/>
          <p:cNvSpPr txBox="1"/>
          <p:nvPr/>
        </p:nvSpPr>
        <p:spPr>
          <a:xfrm>
            <a:off x="6563242" y="1657275"/>
            <a:ext cx="1362172"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cxnSp>
        <p:nvCxnSpPr>
          <p:cNvPr id="15" name="Conector recto de flecha 14"/>
          <p:cNvCxnSpPr>
            <a:stCxn id="8" idx="1"/>
          </p:cNvCxnSpPr>
          <p:nvPr/>
        </p:nvCxnSpPr>
        <p:spPr>
          <a:xfrm flipH="1">
            <a:off x="1829466" y="1811164"/>
            <a:ext cx="4733776" cy="628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6559141" y="1891848"/>
            <a:ext cx="1781294"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a:t>
            </a:r>
            <a:r>
              <a:rPr lang="es-ES_tradnl" dirty="0" err="1" smtClean="0">
                <a:solidFill>
                  <a:schemeClr val="bg1"/>
                </a:solidFill>
              </a:rPr>
              <a:t>description</a:t>
            </a:r>
            <a:endParaRPr lang="en" dirty="0">
              <a:solidFill>
                <a:schemeClr val="bg1"/>
              </a:solidFill>
            </a:endParaRPr>
          </a:p>
        </p:txBody>
      </p:sp>
      <p:cxnSp>
        <p:nvCxnSpPr>
          <p:cNvPr id="14" name="Conector recto de flecha 13"/>
          <p:cNvCxnSpPr>
            <a:stCxn id="12" idx="1"/>
          </p:cNvCxnSpPr>
          <p:nvPr/>
        </p:nvCxnSpPr>
        <p:spPr>
          <a:xfrm flipH="1">
            <a:off x="5958081" y="2045737"/>
            <a:ext cx="60106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CuadroTexto 17"/>
          <p:cNvSpPr txBox="1"/>
          <p:nvPr/>
        </p:nvSpPr>
        <p:spPr>
          <a:xfrm>
            <a:off x="6563242" y="2152244"/>
            <a:ext cx="1931200" cy="307777"/>
          </a:xfrm>
          <a:prstGeom prst="rect">
            <a:avLst/>
          </a:prstGeom>
          <a:noFill/>
        </p:spPr>
        <p:txBody>
          <a:bodyPr wrap="none" rtlCol="0">
            <a:spAutoFit/>
          </a:bodyPr>
          <a:lstStyle/>
          <a:p>
            <a:r>
              <a:rPr lang="es-ES_tradnl" dirty="0" err="1" smtClean="0">
                <a:solidFill>
                  <a:schemeClr val="bg1"/>
                </a:solidFill>
              </a:rPr>
              <a:t>Property</a:t>
            </a:r>
            <a:r>
              <a:rPr lang="es-ES_tradnl" dirty="0" smtClean="0">
                <a:solidFill>
                  <a:schemeClr val="bg1"/>
                </a:solidFill>
              </a:rPr>
              <a:t> default </a:t>
            </a:r>
            <a:r>
              <a:rPr lang="es-ES_tradnl" dirty="0" err="1" smtClean="0">
                <a:solidFill>
                  <a:schemeClr val="bg1"/>
                </a:solidFill>
              </a:rPr>
              <a:t>value</a:t>
            </a:r>
            <a:endParaRPr lang="en" dirty="0">
              <a:solidFill>
                <a:schemeClr val="bg1"/>
              </a:solidFill>
            </a:endParaRPr>
          </a:p>
        </p:txBody>
      </p:sp>
      <p:cxnSp>
        <p:nvCxnSpPr>
          <p:cNvPr id="19" name="Conector recto de flecha 18"/>
          <p:cNvCxnSpPr>
            <a:stCxn id="18" idx="1"/>
          </p:cNvCxnSpPr>
          <p:nvPr/>
        </p:nvCxnSpPr>
        <p:spPr>
          <a:xfrm flipH="1">
            <a:off x="2149179" y="2306133"/>
            <a:ext cx="44140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8299016"/>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5" name="Imagen 4" descr="Screen Shot 2016-01-10 at 11.21.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760" y="1606838"/>
            <a:ext cx="5969000" cy="1079500"/>
          </a:xfrm>
          <a:prstGeom prst="rect">
            <a:avLst/>
          </a:prstGeom>
        </p:spPr>
      </p:pic>
      <p:sp>
        <p:nvSpPr>
          <p:cNvPr id="4" name="CuadroTexto 3"/>
          <p:cNvSpPr txBox="1"/>
          <p:nvPr/>
        </p:nvSpPr>
        <p:spPr>
          <a:xfrm>
            <a:off x="5799484" y="1299061"/>
            <a:ext cx="2369960"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monitor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6" name="CuadroTexto 5"/>
          <p:cNvSpPr txBox="1"/>
          <p:nvPr/>
        </p:nvSpPr>
        <p:spPr>
          <a:xfrm>
            <a:off x="1706812" y="3174473"/>
            <a:ext cx="2220405" cy="307777"/>
          </a:xfrm>
          <a:prstGeom prst="rect">
            <a:avLst/>
          </a:prstGeom>
          <a:noFill/>
        </p:spPr>
        <p:txBody>
          <a:bodyPr wrap="none" rtlCol="0">
            <a:spAutoFit/>
          </a:bodyPr>
          <a:lstStyle/>
          <a:p>
            <a:r>
              <a:rPr lang="es-ES_tradnl" dirty="0" err="1" smtClean="0">
                <a:solidFill>
                  <a:schemeClr val="bg1"/>
                </a:solidFill>
              </a:rPr>
              <a:t>Ownership</a:t>
            </a:r>
            <a:r>
              <a:rPr lang="es-ES_tradnl" dirty="0" smtClean="0">
                <a:solidFill>
                  <a:schemeClr val="bg1"/>
                </a:solidFill>
              </a:rPr>
              <a:t> of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7" name="CuadroTexto 6"/>
          <p:cNvSpPr txBox="1"/>
          <p:nvPr/>
        </p:nvSpPr>
        <p:spPr>
          <a:xfrm>
            <a:off x="3074471" y="1069557"/>
            <a:ext cx="1332191" cy="307777"/>
          </a:xfrm>
          <a:prstGeom prst="rect">
            <a:avLst/>
          </a:prstGeom>
          <a:noFill/>
        </p:spPr>
        <p:txBody>
          <a:bodyPr wrap="none" rtlCol="0">
            <a:spAutoFit/>
          </a:bodyPr>
          <a:lstStyle/>
          <a:p>
            <a:r>
              <a:rPr lang="es-ES_tradnl" dirty="0" err="1" smtClean="0">
                <a:solidFill>
                  <a:schemeClr val="bg1"/>
                </a:solidFill>
              </a:rPr>
              <a:t>Process</a:t>
            </a:r>
            <a:r>
              <a:rPr lang="es-ES_tradnl" dirty="0" smtClean="0">
                <a:solidFill>
                  <a:schemeClr val="bg1"/>
                </a:solidFill>
              </a:rPr>
              <a:t> </a:t>
            </a:r>
            <a:r>
              <a:rPr lang="es-ES_tradnl" dirty="0" err="1" smtClean="0">
                <a:solidFill>
                  <a:schemeClr val="bg1"/>
                </a:solidFill>
              </a:rPr>
              <a:t>name</a:t>
            </a:r>
            <a:endParaRPr lang="en" dirty="0">
              <a:solidFill>
                <a:schemeClr val="bg1"/>
              </a:solidFill>
            </a:endParaRPr>
          </a:p>
        </p:txBody>
      </p:sp>
      <p:sp>
        <p:nvSpPr>
          <p:cNvPr id="8" name="CuadroTexto 7"/>
          <p:cNvSpPr txBox="1"/>
          <p:nvPr/>
        </p:nvSpPr>
        <p:spPr>
          <a:xfrm>
            <a:off x="5799484" y="2823684"/>
            <a:ext cx="2509696" cy="307777"/>
          </a:xfrm>
          <a:prstGeom prst="rect">
            <a:avLst/>
          </a:prstGeom>
          <a:noFill/>
        </p:spPr>
        <p:txBody>
          <a:bodyPr wrap="none" rtlCol="0">
            <a:spAutoFit/>
          </a:bodyPr>
          <a:lstStyle/>
          <a:p>
            <a:r>
              <a:rPr lang="es-ES_tradnl" dirty="0" err="1" smtClean="0">
                <a:solidFill>
                  <a:schemeClr val="bg1"/>
                </a:solidFill>
              </a:rPr>
              <a:t>How</a:t>
            </a:r>
            <a:r>
              <a:rPr lang="es-ES_tradnl" dirty="0" smtClean="0">
                <a:solidFill>
                  <a:schemeClr val="bg1"/>
                </a:solidFill>
              </a:rPr>
              <a:t> </a:t>
            </a:r>
            <a:r>
              <a:rPr lang="es-ES_tradnl" dirty="0" err="1" smtClean="0">
                <a:solidFill>
                  <a:schemeClr val="bg1"/>
                </a:solidFill>
              </a:rPr>
              <a:t>to</a:t>
            </a:r>
            <a:r>
              <a:rPr lang="es-ES_tradnl" dirty="0" smtClean="0">
                <a:solidFill>
                  <a:schemeClr val="bg1"/>
                </a:solidFill>
              </a:rPr>
              <a:t> </a:t>
            </a:r>
            <a:r>
              <a:rPr lang="es-ES_tradnl" dirty="0" err="1" smtClean="0">
                <a:solidFill>
                  <a:schemeClr val="bg1"/>
                </a:solidFill>
              </a:rPr>
              <a:t>start</a:t>
            </a:r>
            <a:r>
              <a:rPr lang="es-ES_tradnl" dirty="0" smtClean="0">
                <a:solidFill>
                  <a:schemeClr val="bg1"/>
                </a:solidFill>
              </a:rPr>
              <a:t>/stop </a:t>
            </a:r>
            <a:r>
              <a:rPr lang="es-ES_tradnl" dirty="0" err="1" smtClean="0">
                <a:solidFill>
                  <a:schemeClr val="bg1"/>
                </a:solidFill>
              </a:rPr>
              <a:t>the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cxnSp>
        <p:nvCxnSpPr>
          <p:cNvPr id="9" name="Conector recto de flecha 8"/>
          <p:cNvCxnSpPr>
            <a:stCxn id="7" idx="1"/>
          </p:cNvCxnSpPr>
          <p:nvPr/>
        </p:nvCxnSpPr>
        <p:spPr>
          <a:xfrm flipH="1">
            <a:off x="2406725" y="1223446"/>
            <a:ext cx="667746" cy="383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flipV="1">
            <a:off x="1474230" y="2753266"/>
            <a:ext cx="232582" cy="575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4" idx="1"/>
          </p:cNvCxnSpPr>
          <p:nvPr/>
        </p:nvCxnSpPr>
        <p:spPr>
          <a:xfrm flipH="1">
            <a:off x="5319661" y="1452950"/>
            <a:ext cx="479823" cy="33223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8" idx="1"/>
          </p:cNvCxnSpPr>
          <p:nvPr/>
        </p:nvCxnSpPr>
        <p:spPr>
          <a:xfrm flipH="1" flipV="1">
            <a:off x="5506160" y="2540110"/>
            <a:ext cx="293324" cy="4374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870680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Templates</a:t>
            </a:r>
            <a:endParaRPr lang="en" dirty="0">
              <a:solidFill>
                <a:srgbClr val="138A7E"/>
              </a:solidFill>
            </a:endParaRPr>
          </a:p>
        </p:txBody>
      </p:sp>
      <p:pic>
        <p:nvPicPr>
          <p:cNvPr id="3" name="Imagen 2" descr="Screen Shot 2016-01-12 at 12.49.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0899" y="933119"/>
            <a:ext cx="3375045" cy="3641964"/>
          </a:xfrm>
          <a:prstGeom prst="rect">
            <a:avLst/>
          </a:prstGeom>
        </p:spPr>
      </p:pic>
    </p:spTree>
    <p:extLst>
      <p:ext uri="{BB962C8B-B14F-4D97-AF65-F5344CB8AC3E}">
        <p14:creationId xmlns:p14="http://schemas.microsoft.com/office/powerpoint/2010/main" val="2796662816"/>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US" dirty="0" smtClean="0">
                <a:solidFill>
                  <a:srgbClr val="138A7E"/>
                </a:solidFill>
              </a:rPr>
              <a:t>Special scripts</a:t>
            </a:r>
            <a:endParaRPr lang="en" dirty="0">
              <a:solidFill>
                <a:srgbClr val="138A7E"/>
              </a:solidFill>
            </a:endParaRPr>
          </a:p>
        </p:txBody>
      </p:sp>
      <p:sp>
        <p:nvSpPr>
          <p:cNvPr id="4" name="Marcador de texto 2"/>
          <p:cNvSpPr>
            <a:spLocks noGrp="1"/>
          </p:cNvSpPr>
          <p:nvPr>
            <p:ph type="body" idx="1"/>
          </p:nvPr>
        </p:nvSpPr>
        <p:spPr>
          <a:xfrm>
            <a:off x="158066" y="953889"/>
            <a:ext cx="8742703" cy="3602970"/>
          </a:xfrm>
        </p:spPr>
        <p:txBody>
          <a:bodyPr/>
          <a:lstStyle/>
          <a:p>
            <a:pPr marL="179388" indent="-179388"/>
            <a:r>
              <a:rPr lang="en" dirty="0" smtClean="0">
                <a:solidFill>
                  <a:schemeClr val="accent1"/>
                </a:solidFill>
              </a:rPr>
              <a:t>bin/pre-start</a:t>
            </a:r>
            <a:r>
              <a:rPr lang="en" dirty="0" smtClean="0"/>
              <a:t>: will run before the job is started. This script allows the job to prepare machine and/or persistent data before starting its operation.</a:t>
            </a:r>
          </a:p>
          <a:p>
            <a:pPr marL="179388" indent="-179388"/>
            <a:r>
              <a:rPr lang="en" dirty="0" smtClean="0">
                <a:solidFill>
                  <a:srgbClr val="138A7E"/>
                </a:solidFill>
              </a:rPr>
              <a:t>bin/drain</a:t>
            </a:r>
            <a:r>
              <a:rPr lang="en" dirty="0" smtClean="0"/>
              <a:t>:  will run when the job is restarted or stopped. This script allows the job to clean up and get into a state where it can be safely stopped</a:t>
            </a:r>
          </a:p>
          <a:p>
            <a:pPr marL="179388" indent="-179388"/>
            <a:r>
              <a:rPr lang="es-ES_tradnl" dirty="0" err="1" smtClean="0">
                <a:solidFill>
                  <a:srgbClr val="138A7E"/>
                </a:solidFill>
              </a:rPr>
              <a:t>bin</a:t>
            </a:r>
            <a:r>
              <a:rPr lang="es-ES_tradnl" dirty="0" smtClean="0">
                <a:solidFill>
                  <a:srgbClr val="138A7E"/>
                </a:solidFill>
              </a:rPr>
              <a:t>/</a:t>
            </a:r>
            <a:r>
              <a:rPr lang="es-ES_tradnl" dirty="0" err="1" smtClean="0">
                <a:solidFill>
                  <a:srgbClr val="138A7E"/>
                </a:solidFill>
              </a:rPr>
              <a:t>run</a:t>
            </a:r>
            <a:r>
              <a:rPr lang="en" dirty="0" smtClean="0"/>
              <a:t>:</a:t>
            </a:r>
            <a:r>
              <a:rPr lang="es-ES_tradnl" dirty="0" smtClean="0"/>
              <a:t> </a:t>
            </a:r>
            <a:r>
              <a:rPr lang="es-ES_tradnl" dirty="0" err="1" smtClean="0"/>
              <a:t>will</a:t>
            </a:r>
            <a:r>
              <a:rPr lang="es-ES_tradnl" dirty="0" smtClean="0"/>
              <a:t> </a:t>
            </a:r>
            <a:r>
              <a:rPr lang="es-ES_tradnl" dirty="0" err="1" smtClean="0"/>
              <a:t>run</a:t>
            </a:r>
            <a:r>
              <a:rPr lang="es-ES_tradnl" dirty="0" smtClean="0"/>
              <a:t> a </a:t>
            </a:r>
            <a:r>
              <a:rPr lang="es-ES_tradnl" dirty="0" err="1" smtClean="0"/>
              <a:t>job’s</a:t>
            </a:r>
            <a:r>
              <a:rPr lang="es-ES_tradnl" dirty="0" smtClean="0"/>
              <a:t> </a:t>
            </a:r>
            <a:r>
              <a:rPr lang="es-ES_tradnl" dirty="0" err="1" smtClean="0"/>
              <a:t>errand</a:t>
            </a:r>
            <a:endParaRPr lang="en" dirty="0" smtClean="0"/>
          </a:p>
        </p:txBody>
      </p:sp>
    </p:spTree>
    <p:extLst>
      <p:ext uri="{BB962C8B-B14F-4D97-AF65-F5344CB8AC3E}">
        <p14:creationId xmlns:p14="http://schemas.microsoft.com/office/powerpoint/2010/main" val="304571770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7"/>
          <p:cNvSpPr/>
          <p:nvPr/>
        </p:nvSpPr>
        <p:spPr>
          <a:xfrm>
            <a:off x="9168" y="945399"/>
            <a:ext cx="2692798" cy="3571800"/>
          </a:xfrm>
          <a:prstGeom prst="roundRect">
            <a:avLst>
              <a:gd name="adj" fmla="val 4689"/>
            </a:avLst>
          </a:prstGeom>
          <a:gradFill>
            <a:gsLst>
              <a:gs pos="0">
                <a:srgbClr val="DDDDDD">
                  <a:alpha val="73333"/>
                </a:srgbClr>
              </a:gs>
              <a:gs pos="100000">
                <a:srgbClr val="FFFFFF">
                  <a:alpha val="73333"/>
                </a:srgbClr>
              </a:gs>
            </a:gsLst>
            <a:lin ang="20987100"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2" name="Título 1"/>
          <p:cNvSpPr>
            <a:spLocks noGrp="1"/>
          </p:cNvSpPr>
          <p:nvPr>
            <p:ph type="title"/>
          </p:nvPr>
        </p:nvSpPr>
        <p:spPr>
          <a:xfrm>
            <a:off x="161638" y="320039"/>
            <a:ext cx="8728230" cy="363558"/>
          </a:xfrm>
        </p:spPr>
        <p:txBody>
          <a:bodyPr/>
          <a:lstStyle/>
          <a:p>
            <a:r>
              <a:rPr lang="en-US" dirty="0" smtClean="0">
                <a:solidFill>
                  <a:srgbClr val="138A7E"/>
                </a:solidFill>
              </a:rPr>
              <a:t>Designed to “rule them all”</a:t>
            </a:r>
            <a:endParaRPr lang="en" dirty="0">
              <a:solidFill>
                <a:srgbClr val="138A7E"/>
              </a:solidFill>
            </a:endParaRPr>
          </a:p>
        </p:txBody>
      </p:sp>
      <p:pic>
        <p:nvPicPr>
          <p:cNvPr id="5" name="Shape 160"/>
          <p:cNvPicPr preferRelativeResize="0"/>
          <p:nvPr/>
        </p:nvPicPr>
        <p:blipFill rotWithShape="1">
          <a:blip r:embed="rId3">
            <a:alphaModFix/>
          </a:blip>
          <a:srcRect/>
          <a:stretch/>
        </p:blipFill>
        <p:spPr>
          <a:xfrm>
            <a:off x="2240181" y="921183"/>
            <a:ext cx="6903819" cy="3668381"/>
          </a:xfrm>
          <a:prstGeom prst="rect">
            <a:avLst/>
          </a:prstGeom>
          <a:noFill/>
          <a:ln>
            <a:noFill/>
          </a:ln>
        </p:spPr>
      </p:pic>
      <p:grpSp>
        <p:nvGrpSpPr>
          <p:cNvPr id="7" name="Agrupar 6"/>
          <p:cNvGrpSpPr/>
          <p:nvPr/>
        </p:nvGrpSpPr>
        <p:grpSpPr>
          <a:xfrm>
            <a:off x="161638" y="1039633"/>
            <a:ext cx="2041799" cy="3345313"/>
            <a:chOff x="161638" y="1039633"/>
            <a:chExt cx="2041799" cy="3345313"/>
          </a:xfrm>
        </p:grpSpPr>
        <p:sp>
          <p:nvSpPr>
            <p:cNvPr id="8" name="Shape 169"/>
            <p:cNvSpPr/>
            <p:nvPr/>
          </p:nvSpPr>
          <p:spPr>
            <a:xfrm>
              <a:off x="161638" y="10396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Provision services, not machines</a:t>
              </a:r>
            </a:p>
          </p:txBody>
        </p:sp>
        <p:sp>
          <p:nvSpPr>
            <p:cNvPr id="9" name="Shape 170"/>
            <p:cNvSpPr/>
            <p:nvPr/>
          </p:nvSpPr>
          <p:spPr>
            <a:xfrm>
              <a:off x="161638" y="1649233"/>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Enables continuous delivery</a:t>
              </a:r>
            </a:p>
          </p:txBody>
        </p:sp>
        <p:sp>
          <p:nvSpPr>
            <p:cNvPr id="10" name="Shape 171"/>
            <p:cNvSpPr/>
            <p:nvPr/>
          </p:nvSpPr>
          <p:spPr>
            <a:xfrm>
              <a:off x="161638" y="2291185"/>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dirty="0">
                  <a:solidFill>
                    <a:srgbClr val="29756E"/>
                  </a:solidFill>
                  <a:latin typeface="Arial"/>
                  <a:ea typeface="Arial"/>
                  <a:cs typeface="Arial"/>
                  <a:sym typeface="Arial"/>
                </a:rPr>
                <a:t>Cloud-agnostic view of Platform Ops</a:t>
              </a:r>
            </a:p>
          </p:txBody>
        </p:sp>
        <p:sp>
          <p:nvSpPr>
            <p:cNvPr id="11" name="Shape 172"/>
            <p:cNvSpPr/>
            <p:nvPr/>
          </p:nvSpPr>
          <p:spPr>
            <a:xfrm>
              <a:off x="161638" y="2971766"/>
              <a:ext cx="2041799" cy="5421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Holistic Toolchain for “rule them all"</a:t>
              </a:r>
            </a:p>
          </p:txBody>
        </p:sp>
        <p:sp>
          <p:nvSpPr>
            <p:cNvPr id="12" name="Shape 173"/>
            <p:cNvSpPr/>
            <p:nvPr/>
          </p:nvSpPr>
          <p:spPr>
            <a:xfrm>
              <a:off x="161638" y="3614246"/>
              <a:ext cx="2041799" cy="770700"/>
            </a:xfrm>
            <a:prstGeom prst="rect">
              <a:avLst/>
            </a:prstGeom>
            <a:noFill/>
            <a:ln>
              <a:noFill/>
            </a:ln>
          </p:spPr>
          <p:txBody>
            <a:bodyPr lIns="0" tIns="0" rIns="0" bIns="0" anchor="t" anchorCtr="0">
              <a:noAutofit/>
            </a:bodyPr>
            <a:lstStyle/>
            <a:p>
              <a:pPr marL="0" marR="0" lvl="0" indent="0" algn="l" rtl="0">
                <a:spcBef>
                  <a:spcPts val="0"/>
                </a:spcBef>
                <a:buClr>
                  <a:srgbClr val="29756E"/>
                </a:buClr>
                <a:buSzPct val="25000"/>
                <a:buFont typeface="Arial"/>
                <a:buNone/>
              </a:pPr>
              <a:r>
                <a:rPr lang="en-US" sz="1500" b="0" i="0" u="none" strike="noStrike" cap="none">
                  <a:solidFill>
                    <a:srgbClr val="29756E"/>
                  </a:solidFill>
                  <a:latin typeface="Arial"/>
                  <a:ea typeface="Arial"/>
                  <a:cs typeface="Arial"/>
                  <a:sym typeface="Arial"/>
                </a:rPr>
                <a:t>Eliminate bespoke automation on top of config management</a:t>
              </a:r>
            </a:p>
          </p:txBody>
        </p:sp>
      </p:grpSp>
    </p:spTree>
    <p:extLst>
      <p:ext uri="{BB962C8B-B14F-4D97-AF65-F5344CB8AC3E}">
        <p14:creationId xmlns:p14="http://schemas.microsoft.com/office/powerpoint/2010/main" val="1129252644"/>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Anatomy of a BOSH release</a:t>
            </a:r>
            <a:endParaRPr lang="en" dirty="0">
              <a:solidFill>
                <a:srgbClr val="138A7E"/>
              </a:solidFill>
            </a:endParaRPr>
          </a:p>
        </p:txBody>
      </p:sp>
      <p:pic>
        <p:nvPicPr>
          <p:cNvPr id="6" name="Shape 451"/>
          <p:cNvPicPr preferRelativeResize="0"/>
          <p:nvPr/>
        </p:nvPicPr>
        <p:blipFill rotWithShape="1">
          <a:blip r:embed="rId3">
            <a:alphaModFix/>
          </a:blip>
          <a:srcRect/>
          <a:stretch/>
        </p:blipFill>
        <p:spPr>
          <a:xfrm>
            <a:off x="966863" y="976693"/>
            <a:ext cx="6672331" cy="3627122"/>
          </a:xfrm>
          <a:prstGeom prst="rect">
            <a:avLst/>
          </a:prstGeom>
          <a:noFill/>
          <a:ln>
            <a:noFill/>
          </a:ln>
        </p:spPr>
      </p:pic>
      <p:sp>
        <p:nvSpPr>
          <p:cNvPr id="7" name="Shape 453"/>
          <p:cNvSpPr/>
          <p:nvPr/>
        </p:nvSpPr>
        <p:spPr>
          <a:xfrm>
            <a:off x="1097571" y="3058912"/>
            <a:ext cx="847288" cy="498307"/>
          </a:xfrm>
          <a:prstGeom prst="rect">
            <a:avLst/>
          </a:prstGeom>
          <a:noFill/>
          <a:ln w="25400" cap="flat" cmpd="sng">
            <a:solidFill>
              <a:srgbClr val="929000"/>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8" name="Shape 454"/>
          <p:cNvSpPr/>
          <p:nvPr/>
        </p:nvSpPr>
        <p:spPr>
          <a:xfrm>
            <a:off x="2026456" y="3117794"/>
            <a:ext cx="665806" cy="34143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Packages</a:t>
            </a:r>
          </a:p>
        </p:txBody>
      </p:sp>
      <p:pic>
        <p:nvPicPr>
          <p:cNvPr id="9" name="Shape 455"/>
          <p:cNvPicPr preferRelativeResize="0"/>
          <p:nvPr/>
        </p:nvPicPr>
        <p:blipFill rotWithShape="1">
          <a:blip r:embed="rId4">
            <a:alphaModFix/>
          </a:blip>
          <a:srcRect/>
          <a:stretch/>
        </p:blipFill>
        <p:spPr>
          <a:xfrm>
            <a:off x="1502477" y="3440444"/>
            <a:ext cx="628335" cy="502221"/>
          </a:xfrm>
          <a:prstGeom prst="rect">
            <a:avLst/>
          </a:prstGeom>
          <a:noFill/>
          <a:ln>
            <a:noFill/>
          </a:ln>
        </p:spPr>
      </p:pic>
      <p:pic>
        <p:nvPicPr>
          <p:cNvPr id="10" name="Shape 456"/>
          <p:cNvPicPr preferRelativeResize="0"/>
          <p:nvPr/>
        </p:nvPicPr>
        <p:blipFill rotWithShape="1">
          <a:blip r:embed="rId5">
            <a:alphaModFix/>
          </a:blip>
          <a:srcRect/>
          <a:stretch/>
        </p:blipFill>
        <p:spPr>
          <a:xfrm>
            <a:off x="4120783" y="3699655"/>
            <a:ext cx="645393" cy="580797"/>
          </a:xfrm>
          <a:prstGeom prst="rect">
            <a:avLst/>
          </a:prstGeom>
          <a:noFill/>
          <a:ln>
            <a:noFill/>
          </a:ln>
        </p:spPr>
      </p:pic>
      <p:sp>
        <p:nvSpPr>
          <p:cNvPr id="11" name="Shape 457"/>
          <p:cNvSpPr/>
          <p:nvPr/>
        </p:nvSpPr>
        <p:spPr>
          <a:xfrm>
            <a:off x="3884274" y="3518950"/>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000" b="0" i="0" u="none" strike="noStrike" cap="none">
                <a:solidFill>
                  <a:srgbClr val="F5F5F5"/>
                </a:solidFill>
                <a:latin typeface="Arial"/>
                <a:ea typeface="Arial"/>
                <a:cs typeface="Arial"/>
                <a:sym typeface="Arial"/>
              </a:rPr>
              <a:t>Blobs</a:t>
            </a:r>
          </a:p>
        </p:txBody>
      </p:sp>
      <p:pic>
        <p:nvPicPr>
          <p:cNvPr id="12" name="Shape 458"/>
          <p:cNvPicPr preferRelativeResize="0"/>
          <p:nvPr/>
        </p:nvPicPr>
        <p:blipFill rotWithShape="1">
          <a:blip r:embed="rId5">
            <a:alphaModFix/>
          </a:blip>
          <a:srcRect/>
          <a:stretch/>
        </p:blipFill>
        <p:spPr>
          <a:xfrm>
            <a:off x="4039112" y="3767387"/>
            <a:ext cx="645393" cy="580797"/>
          </a:xfrm>
          <a:prstGeom prst="rect">
            <a:avLst/>
          </a:prstGeom>
          <a:noFill/>
          <a:ln>
            <a:noFill/>
          </a:ln>
        </p:spPr>
      </p:pic>
      <p:pic>
        <p:nvPicPr>
          <p:cNvPr id="13" name="Shape 459"/>
          <p:cNvPicPr preferRelativeResize="0"/>
          <p:nvPr/>
        </p:nvPicPr>
        <p:blipFill rotWithShape="1">
          <a:blip r:embed="rId5">
            <a:alphaModFix/>
          </a:blip>
          <a:srcRect/>
          <a:stretch/>
        </p:blipFill>
        <p:spPr>
          <a:xfrm>
            <a:off x="3971380" y="3835121"/>
            <a:ext cx="645393" cy="580797"/>
          </a:xfrm>
          <a:prstGeom prst="rect">
            <a:avLst/>
          </a:prstGeom>
          <a:noFill/>
          <a:ln>
            <a:noFill/>
          </a:ln>
        </p:spPr>
      </p:pic>
      <p:grpSp>
        <p:nvGrpSpPr>
          <p:cNvPr id="14" name="Shape 460"/>
          <p:cNvGrpSpPr/>
          <p:nvPr/>
        </p:nvGrpSpPr>
        <p:grpSpPr>
          <a:xfrm>
            <a:off x="2375699" y="1084111"/>
            <a:ext cx="1868578" cy="1519248"/>
            <a:chOff x="0" y="0"/>
            <a:chExt cx="2004673" cy="1629900"/>
          </a:xfrm>
        </p:grpSpPr>
        <p:sp>
          <p:nvSpPr>
            <p:cNvPr id="15" name="Shape 461"/>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16" name="Shape 462"/>
            <p:cNvGrpSpPr/>
            <p:nvPr/>
          </p:nvGrpSpPr>
          <p:grpSpPr>
            <a:xfrm>
              <a:off x="692005" y="581923"/>
              <a:ext cx="894600" cy="334200"/>
              <a:chOff x="-35922" y="-35922"/>
              <a:chExt cx="894600" cy="334200"/>
            </a:xfrm>
          </p:grpSpPr>
          <p:pic>
            <p:nvPicPr>
              <p:cNvPr id="21" name="Shape 463"/>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22" name="Shape 464"/>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17" name="Shape 465"/>
            <p:cNvGrpSpPr/>
            <p:nvPr/>
          </p:nvGrpSpPr>
          <p:grpSpPr>
            <a:xfrm>
              <a:off x="0" y="486177"/>
              <a:ext cx="1685563" cy="1143723"/>
              <a:chOff x="0" y="0"/>
              <a:chExt cx="1685563" cy="1143723"/>
            </a:xfrm>
          </p:grpSpPr>
          <p:sp>
            <p:nvSpPr>
              <p:cNvPr id="18" name="Shape 466"/>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19" name="Shape 467"/>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0" name="Shape 468"/>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grpSp>
        <p:nvGrpSpPr>
          <p:cNvPr id="23" name="Shape 469"/>
          <p:cNvGrpSpPr/>
          <p:nvPr/>
        </p:nvGrpSpPr>
        <p:grpSpPr>
          <a:xfrm>
            <a:off x="2238946" y="1181102"/>
            <a:ext cx="1868578" cy="1519248"/>
            <a:chOff x="0" y="0"/>
            <a:chExt cx="2004673" cy="1629900"/>
          </a:xfrm>
        </p:grpSpPr>
        <p:sp>
          <p:nvSpPr>
            <p:cNvPr id="24" name="Shape 470"/>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25" name="Shape 471"/>
            <p:cNvGrpSpPr/>
            <p:nvPr/>
          </p:nvGrpSpPr>
          <p:grpSpPr>
            <a:xfrm>
              <a:off x="692005" y="581923"/>
              <a:ext cx="894600" cy="334200"/>
              <a:chOff x="-35922" y="-35922"/>
              <a:chExt cx="894600" cy="334200"/>
            </a:xfrm>
          </p:grpSpPr>
          <p:pic>
            <p:nvPicPr>
              <p:cNvPr id="30" name="Shape 472"/>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31" name="Shape 473"/>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26" name="Shape 474"/>
            <p:cNvGrpSpPr/>
            <p:nvPr/>
          </p:nvGrpSpPr>
          <p:grpSpPr>
            <a:xfrm>
              <a:off x="0" y="486177"/>
              <a:ext cx="1685563" cy="1143723"/>
              <a:chOff x="0" y="0"/>
              <a:chExt cx="1685563" cy="1143723"/>
            </a:xfrm>
          </p:grpSpPr>
          <p:sp>
            <p:nvSpPr>
              <p:cNvPr id="27" name="Shape 475"/>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000" b="0" i="0" u="none" strike="noStrike" cap="none">
                    <a:solidFill>
                      <a:srgbClr val="FFFFFF"/>
                    </a:solidFill>
                    <a:latin typeface="Arial"/>
                    <a:ea typeface="Arial"/>
                    <a:cs typeface="Arial"/>
                    <a:sym typeface="Arial"/>
                  </a:rPr>
                  <a:t>Monit</a:t>
                </a:r>
              </a:p>
            </p:txBody>
          </p:sp>
          <p:sp>
            <p:nvSpPr>
              <p:cNvPr id="28" name="Shape 476"/>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29" name="Shape 477"/>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pic>
        <p:nvPicPr>
          <p:cNvPr id="32" name="Shape 478"/>
          <p:cNvPicPr preferRelativeResize="0"/>
          <p:nvPr/>
        </p:nvPicPr>
        <p:blipFill rotWithShape="1">
          <a:blip r:embed="rId4">
            <a:alphaModFix/>
          </a:blip>
          <a:srcRect/>
          <a:stretch/>
        </p:blipFill>
        <p:spPr>
          <a:xfrm>
            <a:off x="2052810" y="3440444"/>
            <a:ext cx="628335" cy="502221"/>
          </a:xfrm>
          <a:prstGeom prst="rect">
            <a:avLst/>
          </a:prstGeom>
          <a:noFill/>
          <a:ln>
            <a:noFill/>
          </a:ln>
        </p:spPr>
      </p:pic>
      <p:pic>
        <p:nvPicPr>
          <p:cNvPr id="33" name="Shape 479"/>
          <p:cNvPicPr preferRelativeResize="0"/>
          <p:nvPr/>
        </p:nvPicPr>
        <p:blipFill rotWithShape="1">
          <a:blip r:embed="rId4">
            <a:alphaModFix/>
          </a:blip>
          <a:srcRect/>
          <a:stretch/>
        </p:blipFill>
        <p:spPr>
          <a:xfrm>
            <a:off x="1769177" y="3563209"/>
            <a:ext cx="628335" cy="502221"/>
          </a:xfrm>
          <a:prstGeom prst="rect">
            <a:avLst/>
          </a:prstGeom>
          <a:noFill/>
          <a:ln>
            <a:noFill/>
          </a:ln>
        </p:spPr>
      </p:pic>
      <p:sp>
        <p:nvSpPr>
          <p:cNvPr id="34" name="Shape 480"/>
          <p:cNvSpPr/>
          <p:nvPr/>
        </p:nvSpPr>
        <p:spPr>
          <a:xfrm>
            <a:off x="2502953" y="2699194"/>
            <a:ext cx="310111" cy="393721"/>
          </a:xfrm>
          <a:custGeom>
            <a:avLst/>
            <a:gdLst/>
            <a:ahLst/>
            <a:cxnLst/>
            <a:rect l="0" t="0" r="0" b="0"/>
            <a:pathLst>
              <a:path w="120000" h="120000" extrusionOk="0">
                <a:moveTo>
                  <a:pt x="120000" y="0"/>
                </a:moveTo>
                <a:cubicBezTo>
                  <a:pt x="94205" y="47627"/>
                  <a:pt x="54205" y="87627"/>
                  <a:pt x="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5" name="Shape 481"/>
          <p:cNvSpPr/>
          <p:nvPr/>
        </p:nvSpPr>
        <p:spPr>
          <a:xfrm>
            <a:off x="1890129" y="2767952"/>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6" name="Shape 482"/>
          <p:cNvSpPr/>
          <p:nvPr/>
        </p:nvSpPr>
        <p:spPr>
          <a:xfrm>
            <a:off x="1826236" y="3977282"/>
            <a:ext cx="528226" cy="363802"/>
          </a:xfrm>
          <a:custGeom>
            <a:avLst/>
            <a:gdLst/>
            <a:ahLst/>
            <a:cxnLst/>
            <a:rect l="0" t="0" r="0" b="0"/>
            <a:pathLst>
              <a:path w="120000" h="120000" extrusionOk="0">
                <a:moveTo>
                  <a:pt x="120000" y="17390"/>
                </a:moveTo>
                <a:cubicBezTo>
                  <a:pt x="53605" y="159773"/>
                  <a:pt x="13605" y="153973"/>
                  <a:pt x="0" y="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7" name="Shape 483"/>
          <p:cNvSpPr/>
          <p:nvPr/>
        </p:nvSpPr>
        <p:spPr>
          <a:xfrm>
            <a:off x="2620126" y="3321532"/>
            <a:ext cx="1546650" cy="614632"/>
          </a:xfrm>
          <a:custGeom>
            <a:avLst/>
            <a:gdLst/>
            <a:ahLst/>
            <a:cxnLst/>
            <a:rect l="0" t="0" r="0" b="0"/>
            <a:pathLst>
              <a:path w="120000" h="120000" extrusionOk="0">
                <a:moveTo>
                  <a:pt x="0" y="0"/>
                </a:moveTo>
                <a:cubicBezTo>
                  <a:pt x="45705" y="6422"/>
                  <a:pt x="85705" y="4642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38" name="Shape 484"/>
          <p:cNvSpPr/>
          <p:nvPr/>
        </p:nvSpPr>
        <p:spPr>
          <a:xfrm>
            <a:off x="2659730" y="3563227"/>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39" name="Shape 485"/>
          <p:cNvSpPr/>
          <p:nvPr/>
        </p:nvSpPr>
        <p:spPr>
          <a:xfrm>
            <a:off x="1513529" y="4334484"/>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
        <p:nvSpPr>
          <p:cNvPr id="40" name="Shape 486"/>
          <p:cNvSpPr/>
          <p:nvPr/>
        </p:nvSpPr>
        <p:spPr>
          <a:xfrm>
            <a:off x="937851" y="31121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Packaging</a:t>
            </a:r>
          </a:p>
        </p:txBody>
      </p:sp>
      <p:sp>
        <p:nvSpPr>
          <p:cNvPr id="41" name="Shape 487"/>
          <p:cNvSpPr/>
          <p:nvPr/>
        </p:nvSpPr>
        <p:spPr>
          <a:xfrm>
            <a:off x="1044513" y="3277276"/>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Pre-Packaging</a:t>
            </a:r>
          </a:p>
        </p:txBody>
      </p:sp>
      <p:sp>
        <p:nvSpPr>
          <p:cNvPr id="42" name="Shape 488"/>
          <p:cNvSpPr/>
          <p:nvPr/>
        </p:nvSpPr>
        <p:spPr>
          <a:xfrm>
            <a:off x="767337" y="2819642"/>
            <a:ext cx="979274" cy="213081"/>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Scripts:</a:t>
            </a:r>
          </a:p>
        </p:txBody>
      </p:sp>
      <p:grpSp>
        <p:nvGrpSpPr>
          <p:cNvPr id="43" name="Shape 489"/>
          <p:cNvGrpSpPr/>
          <p:nvPr/>
        </p:nvGrpSpPr>
        <p:grpSpPr>
          <a:xfrm>
            <a:off x="5154828" y="2783087"/>
            <a:ext cx="665807" cy="859050"/>
            <a:chOff x="0" y="0"/>
            <a:chExt cx="714300" cy="921618"/>
          </a:xfrm>
        </p:grpSpPr>
        <p:sp>
          <p:nvSpPr>
            <p:cNvPr id="44" name="Shape 490"/>
            <p:cNvSpPr/>
            <p:nvPr/>
          </p:nvSpPr>
          <p:spPr>
            <a:xfrm>
              <a:off x="19385" y="0"/>
              <a:ext cx="674100" cy="36630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1300" b="0" i="0" u="none" strike="noStrike" cap="none">
                  <a:solidFill>
                    <a:srgbClr val="F5F5F5"/>
                  </a:solidFill>
                  <a:latin typeface="Arial"/>
                  <a:ea typeface="Arial"/>
                  <a:cs typeface="Arial"/>
                  <a:sym typeface="Arial"/>
                </a:rPr>
                <a:t>src</a:t>
              </a:r>
            </a:p>
          </p:txBody>
        </p:sp>
        <p:pic>
          <p:nvPicPr>
            <p:cNvPr id="45" name="Shape 491"/>
            <p:cNvPicPr preferRelativeResize="0"/>
            <p:nvPr/>
          </p:nvPicPr>
          <p:blipFill rotWithShape="1">
            <a:blip r:embed="rId8">
              <a:alphaModFix/>
            </a:blip>
            <a:srcRect/>
            <a:stretch/>
          </p:blipFill>
          <p:spPr>
            <a:xfrm>
              <a:off x="0" y="207317"/>
              <a:ext cx="714300" cy="714300"/>
            </a:xfrm>
            <a:prstGeom prst="rect">
              <a:avLst/>
            </a:prstGeom>
            <a:noFill/>
            <a:ln>
              <a:noFill/>
            </a:ln>
          </p:spPr>
        </p:pic>
      </p:grpSp>
      <p:grpSp>
        <p:nvGrpSpPr>
          <p:cNvPr id="46" name="Shape 492"/>
          <p:cNvGrpSpPr/>
          <p:nvPr/>
        </p:nvGrpSpPr>
        <p:grpSpPr>
          <a:xfrm>
            <a:off x="1997849" y="1279381"/>
            <a:ext cx="1965741" cy="1519248"/>
            <a:chOff x="-104240" y="0"/>
            <a:chExt cx="2108913" cy="1629900"/>
          </a:xfrm>
        </p:grpSpPr>
        <p:sp>
          <p:nvSpPr>
            <p:cNvPr id="47" name="Shape 493"/>
            <p:cNvSpPr/>
            <p:nvPr/>
          </p:nvSpPr>
          <p:spPr>
            <a:xfrm>
              <a:off x="47773" y="0"/>
              <a:ext cx="1956900" cy="1405200"/>
            </a:xfrm>
            <a:prstGeom prst="roundRect">
              <a:avLst>
                <a:gd name="adj" fmla="val 57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48" name="Shape 494"/>
            <p:cNvSpPr/>
            <p:nvPr/>
          </p:nvSpPr>
          <p:spPr>
            <a:xfrm>
              <a:off x="-104240" y="78439"/>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a:solidFill>
                    <a:srgbClr val="FFFFFF"/>
                  </a:solidFill>
                  <a:latin typeface="Arial"/>
                  <a:ea typeface="Arial"/>
                  <a:cs typeface="Arial"/>
                  <a:sym typeface="Arial"/>
                </a:rPr>
                <a:t>Job</a:t>
              </a:r>
            </a:p>
          </p:txBody>
        </p:sp>
        <p:grpSp>
          <p:nvGrpSpPr>
            <p:cNvPr id="49" name="Shape 495"/>
            <p:cNvGrpSpPr/>
            <p:nvPr/>
          </p:nvGrpSpPr>
          <p:grpSpPr>
            <a:xfrm>
              <a:off x="692005" y="581923"/>
              <a:ext cx="894600" cy="334200"/>
              <a:chOff x="-35922" y="-35922"/>
              <a:chExt cx="894600" cy="334200"/>
            </a:xfrm>
          </p:grpSpPr>
          <p:pic>
            <p:nvPicPr>
              <p:cNvPr id="54" name="Shape 496"/>
              <p:cNvPicPr preferRelativeResize="0"/>
              <p:nvPr/>
            </p:nvPicPr>
            <p:blipFill rotWithShape="1">
              <a:blip r:embed="rId6">
                <a:alphaModFix/>
              </a:blip>
              <a:srcRect/>
              <a:stretch/>
            </p:blipFill>
            <p:spPr>
              <a:xfrm>
                <a:off x="-35922" y="-35922"/>
                <a:ext cx="894600" cy="334200"/>
              </a:xfrm>
              <a:prstGeom prst="rect">
                <a:avLst/>
              </a:prstGeom>
              <a:noFill/>
              <a:ln>
                <a:noFill/>
              </a:ln>
            </p:spPr>
          </p:pic>
          <p:sp>
            <p:nvSpPr>
              <p:cNvPr id="55" name="Shape 497"/>
              <p:cNvSpPr/>
              <p:nvPr/>
            </p:nvSpPr>
            <p:spPr>
              <a:xfrm>
                <a:off x="15063" y="8293"/>
                <a:ext cx="792600" cy="23160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OS Process</a:t>
                </a:r>
              </a:p>
            </p:txBody>
          </p:sp>
        </p:grpSp>
        <p:grpSp>
          <p:nvGrpSpPr>
            <p:cNvPr id="50" name="Shape 498"/>
            <p:cNvGrpSpPr/>
            <p:nvPr/>
          </p:nvGrpSpPr>
          <p:grpSpPr>
            <a:xfrm>
              <a:off x="0" y="486177"/>
              <a:ext cx="1685563" cy="1143723"/>
              <a:chOff x="0" y="0"/>
              <a:chExt cx="1685563" cy="1143723"/>
            </a:xfrm>
          </p:grpSpPr>
          <p:sp>
            <p:nvSpPr>
              <p:cNvPr id="51" name="Shape 499"/>
              <p:cNvSpPr/>
              <p:nvPr/>
            </p:nvSpPr>
            <p:spPr>
              <a:xfrm>
                <a:off x="0" y="60522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100" b="0" i="0" u="none" strike="noStrike" cap="none">
                    <a:solidFill>
                      <a:srgbClr val="FFFFFF"/>
                    </a:solidFill>
                    <a:latin typeface="Arial"/>
                    <a:ea typeface="Arial"/>
                    <a:cs typeface="Arial"/>
                    <a:sym typeface="Arial"/>
                  </a:rPr>
                  <a:t>Monit</a:t>
                </a:r>
              </a:p>
            </p:txBody>
          </p:sp>
          <p:sp>
            <p:nvSpPr>
              <p:cNvPr id="52" name="Shape 500"/>
              <p:cNvSpPr/>
              <p:nvPr/>
            </p:nvSpPr>
            <p:spPr>
              <a:xfrm>
                <a:off x="592964" y="0"/>
                <a:ext cx="1092599" cy="534600"/>
              </a:xfrm>
              <a:prstGeom prst="rect">
                <a:avLst/>
              </a:prstGeom>
              <a:noFill/>
              <a:ln w="25400" cap="flat" cmpd="sng">
                <a:solidFill>
                  <a:srgbClr val="FFFFFF"/>
                </a:solidFill>
                <a:prstDash val="dashDot"/>
                <a:miter/>
                <a:headEnd type="none" w="med" len="med"/>
                <a:tailEnd type="none" w="med" len="med"/>
              </a:ln>
            </p:spPr>
            <p:txBody>
              <a:bodyPr lIns="0" tIns="0" rIns="0" bIns="0" anchor="ctr"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pic>
            <p:nvPicPr>
              <p:cNvPr id="53" name="Shape 501"/>
              <p:cNvPicPr preferRelativeResize="0"/>
              <p:nvPr/>
            </p:nvPicPr>
            <p:blipFill rotWithShape="1">
              <a:blip r:embed="rId7">
                <a:alphaModFix/>
              </a:blip>
              <a:srcRect/>
              <a:stretch/>
            </p:blipFill>
            <p:spPr>
              <a:xfrm>
                <a:off x="429979" y="439472"/>
                <a:ext cx="241498" cy="228900"/>
              </a:xfrm>
              <a:prstGeom prst="rect">
                <a:avLst/>
              </a:prstGeom>
              <a:noFill/>
              <a:ln>
                <a:noFill/>
              </a:ln>
            </p:spPr>
          </p:pic>
        </p:grpSp>
      </p:grpSp>
      <p:sp>
        <p:nvSpPr>
          <p:cNvPr id="56" name="Shape 507"/>
          <p:cNvSpPr/>
          <p:nvPr/>
        </p:nvSpPr>
        <p:spPr>
          <a:xfrm>
            <a:off x="6101493" y="864802"/>
            <a:ext cx="1368524" cy="359608"/>
          </a:xfrm>
          <a:prstGeom prst="rect">
            <a:avLst/>
          </a:prstGeom>
          <a:noFill/>
          <a:ln>
            <a:noFill/>
          </a:ln>
        </p:spPr>
        <p:txBody>
          <a:bodyPr lIns="0" tIns="0" rIns="0" bIns="0" anchor="t" anchorCtr="0">
            <a:noAutofit/>
          </a:bodyPr>
          <a:lstStyle/>
          <a:p>
            <a:pPr marL="0" marR="0" lvl="0" indent="0" algn="r" rtl="0">
              <a:spcBef>
                <a:spcPts val="0"/>
              </a:spcBef>
              <a:buClr>
                <a:srgbClr val="29756E"/>
              </a:buClr>
              <a:buSzPct val="25000"/>
              <a:buFont typeface="Arial"/>
              <a:buNone/>
            </a:pPr>
            <a:r>
              <a:rPr lang="en-US" sz="1600" b="0" i="0" u="none" strike="noStrike" cap="none">
                <a:solidFill>
                  <a:srgbClr val="29756E"/>
                </a:solidFill>
                <a:latin typeface="Arial"/>
                <a:ea typeface="Arial"/>
                <a:cs typeface="Arial"/>
                <a:sym typeface="Arial"/>
              </a:rPr>
              <a:t>Release</a:t>
            </a:r>
          </a:p>
        </p:txBody>
      </p:sp>
      <p:sp>
        <p:nvSpPr>
          <p:cNvPr id="57" name="Shape 508"/>
          <p:cNvSpPr/>
          <p:nvPr/>
        </p:nvSpPr>
        <p:spPr>
          <a:xfrm>
            <a:off x="4220930" y="1706943"/>
            <a:ext cx="1557835" cy="108498"/>
          </a:xfrm>
          <a:custGeom>
            <a:avLst/>
            <a:gdLst/>
            <a:ahLst/>
            <a:cxnLst/>
            <a:rect l="0" t="0" r="0" b="0"/>
            <a:pathLst>
              <a:path w="120000" h="120000" extrusionOk="0">
                <a:moveTo>
                  <a:pt x="0" y="120000"/>
                </a:moveTo>
                <a:cubicBezTo>
                  <a:pt x="40000" y="80000"/>
                  <a:pt x="80000" y="40000"/>
                  <a:pt x="120000" y="0"/>
                </a:cubicBezTo>
              </a:path>
            </a:pathLst>
          </a:custGeom>
          <a:noFill/>
          <a:ln w="12700" cap="flat" cmpd="sng">
            <a:solidFill>
              <a:srgbClr val="99C9C5"/>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grpSp>
        <p:nvGrpSpPr>
          <p:cNvPr id="58" name="Shape 509"/>
          <p:cNvGrpSpPr/>
          <p:nvPr/>
        </p:nvGrpSpPr>
        <p:grpSpPr>
          <a:xfrm>
            <a:off x="5946639" y="1344410"/>
            <a:ext cx="1343654" cy="1087755"/>
            <a:chOff x="0" y="0"/>
            <a:chExt cx="1441517" cy="1166980"/>
          </a:xfrm>
        </p:grpSpPr>
        <p:sp>
          <p:nvSpPr>
            <p:cNvPr id="59" name="Shape 510"/>
            <p:cNvSpPr/>
            <p:nvPr/>
          </p:nvSpPr>
          <p:spPr>
            <a:xfrm>
              <a:off x="0" y="0"/>
              <a:ext cx="1250700" cy="1002599"/>
            </a:xfrm>
            <a:prstGeom prst="roundRect">
              <a:avLst>
                <a:gd name="adj" fmla="val 802"/>
              </a:avLst>
            </a:prstGeom>
            <a:gradFill>
              <a:gsLst>
                <a:gs pos="0">
                  <a:srgbClr val="29756E"/>
                </a:gs>
                <a:gs pos="100000">
                  <a:srgbClr val="66ADA7"/>
                </a:gs>
              </a:gsLst>
              <a:lin ang="5400012" scaled="0"/>
            </a:gradFill>
            <a:ln>
              <a:noFill/>
            </a:ln>
          </p:spPr>
          <p:txBody>
            <a:bodyPr lIns="50800" tIns="50800" rIns="50800" bIns="50800" anchor="ctr" anchorCtr="0">
              <a:noAutofit/>
            </a:bodyPr>
            <a:lstStyle/>
            <a:p>
              <a:pPr marL="0" marR="0" lvl="0" indent="0" algn="ctr"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0" name="Shape 511"/>
            <p:cNvSpPr/>
            <p:nvPr/>
          </p:nvSpPr>
          <p:spPr>
            <a:xfrm>
              <a:off x="100160" y="55784"/>
              <a:ext cx="1050599" cy="53849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200" b="0" i="0" u="none" strike="noStrike" cap="none" dirty="0">
                  <a:solidFill>
                    <a:srgbClr val="FFFFFF"/>
                  </a:solidFill>
                  <a:latin typeface="Arial"/>
                  <a:ea typeface="Arial"/>
                  <a:cs typeface="Arial"/>
                  <a:sym typeface="Arial"/>
                </a:rPr>
                <a:t>Stemcell</a:t>
              </a:r>
            </a:p>
          </p:txBody>
        </p:sp>
        <p:sp>
          <p:nvSpPr>
            <p:cNvPr id="61" name="Shape 512"/>
            <p:cNvSpPr/>
            <p:nvPr/>
          </p:nvSpPr>
          <p:spPr>
            <a:xfrm>
              <a:off x="390917" y="628481"/>
              <a:ext cx="1050599" cy="538499"/>
            </a:xfrm>
            <a:prstGeom prst="rect">
              <a:avLst/>
            </a:prstGeom>
            <a:noFill/>
            <a:ln>
              <a:noFill/>
            </a:ln>
          </p:spPr>
          <p:txBody>
            <a:bodyPr lIns="0" tIns="0" rIns="0" bIns="0" anchor="t" anchorCtr="0">
              <a:noAutofit/>
            </a:bodyPr>
            <a:lstStyle/>
            <a:p>
              <a:pPr marL="0" marR="0" lvl="0" indent="0" algn="ctr" rtl="0">
                <a:spcBef>
                  <a:spcPts val="0"/>
                </a:spcBef>
                <a:buClr>
                  <a:srgbClr val="DDDDDD"/>
                </a:buClr>
                <a:buSzPct val="25000"/>
                <a:buFont typeface="Arial"/>
                <a:buNone/>
              </a:pPr>
              <a:r>
                <a:rPr lang="en-US" sz="1000" b="0" i="0" u="none" strike="noStrike" cap="none">
                  <a:solidFill>
                    <a:srgbClr val="DDDDDD"/>
                  </a:solidFill>
                  <a:latin typeface="Arial"/>
                  <a:ea typeface="Arial"/>
                  <a:cs typeface="Arial"/>
                  <a:sym typeface="Arial"/>
                </a:rPr>
                <a:t>Agent</a:t>
              </a:r>
            </a:p>
          </p:txBody>
        </p:sp>
      </p:grpSp>
      <p:sp>
        <p:nvSpPr>
          <p:cNvPr id="62" name="Shape 513"/>
          <p:cNvSpPr/>
          <p:nvPr/>
        </p:nvSpPr>
        <p:spPr>
          <a:xfrm>
            <a:off x="4604660" y="1847443"/>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Instantiated in runtime based on </a:t>
            </a:r>
          </a:p>
        </p:txBody>
      </p:sp>
      <p:sp>
        <p:nvSpPr>
          <p:cNvPr id="63" name="Shape 514"/>
          <p:cNvSpPr/>
          <p:nvPr/>
        </p:nvSpPr>
        <p:spPr>
          <a:xfrm>
            <a:off x="2840365" y="1575528"/>
            <a:ext cx="979274" cy="501940"/>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900" b="0" i="0" u="none" strike="noStrike" cap="none">
                <a:solidFill>
                  <a:srgbClr val="FFFFFF"/>
                </a:solidFill>
                <a:latin typeface="Arial"/>
                <a:ea typeface="Arial"/>
                <a:cs typeface="Arial"/>
                <a:sym typeface="Arial"/>
              </a:rPr>
              <a:t>Monit script</a:t>
            </a:r>
          </a:p>
        </p:txBody>
      </p:sp>
      <p:sp>
        <p:nvSpPr>
          <p:cNvPr id="64" name="Shape 516"/>
          <p:cNvSpPr/>
          <p:nvPr/>
        </p:nvSpPr>
        <p:spPr>
          <a:xfrm>
            <a:off x="2705856" y="2990438"/>
            <a:ext cx="2723906" cy="181761"/>
          </a:xfrm>
          <a:custGeom>
            <a:avLst/>
            <a:gdLst/>
            <a:ahLst/>
            <a:cxnLst/>
            <a:rect l="0" t="0" r="0" b="0"/>
            <a:pathLst>
              <a:path w="120000" h="120000" extrusionOk="0">
                <a:moveTo>
                  <a:pt x="0" y="119385"/>
                </a:moveTo>
                <a:cubicBezTo>
                  <a:pt x="40516" y="-40000"/>
                  <a:pt x="80516" y="-39792"/>
                  <a:pt x="120000" y="120000"/>
                </a:cubicBezTo>
              </a:path>
            </a:pathLst>
          </a:custGeom>
          <a:noFill/>
          <a:ln w="25400" cap="flat" cmpd="sng">
            <a:solidFill>
              <a:srgbClr val="29756E"/>
            </a:solidFill>
            <a:prstDash val="dashDot"/>
            <a:miter/>
            <a:headEnd type="none" w="med" len="med"/>
            <a:tailEnd type="none" w="med" len="med"/>
          </a:ln>
        </p:spPr>
        <p:txBody>
          <a:bodyPr lIns="91425" tIns="45700" rIns="91425" bIns="45700" anchor="t" anchorCtr="0">
            <a:noAutofit/>
          </a:bodyPr>
          <a:lstStyle/>
          <a:p>
            <a:pPr marL="0" marR="0" lvl="0" indent="0" algn="l" rtl="0">
              <a:spcBef>
                <a:spcPts val="0"/>
              </a:spcBef>
              <a:buClr>
                <a:schemeClr val="dk1"/>
              </a:buClr>
              <a:buFont typeface="Source Sans Pro"/>
              <a:buNone/>
            </a:pPr>
            <a:endParaRPr sz="1800" b="0" i="0" u="none" strike="noStrike" cap="none">
              <a:solidFill>
                <a:srgbClr val="4D4D4D"/>
              </a:solidFill>
              <a:latin typeface="Arial"/>
              <a:ea typeface="Arial"/>
              <a:cs typeface="Arial"/>
              <a:sym typeface="Arial"/>
            </a:endParaRPr>
          </a:p>
        </p:txBody>
      </p:sp>
      <p:sp>
        <p:nvSpPr>
          <p:cNvPr id="65" name="Shape 517"/>
          <p:cNvSpPr/>
          <p:nvPr/>
        </p:nvSpPr>
        <p:spPr>
          <a:xfrm>
            <a:off x="3774246" y="3009961"/>
            <a:ext cx="979274" cy="501940"/>
          </a:xfrm>
          <a:prstGeom prst="rect">
            <a:avLst/>
          </a:prstGeom>
          <a:noFill/>
          <a:ln>
            <a:noFill/>
          </a:ln>
        </p:spPr>
        <p:txBody>
          <a:bodyPr lIns="0" tIns="0" rIns="0" bIns="0" anchor="t" anchorCtr="0">
            <a:noAutofit/>
          </a:bodyPr>
          <a:lstStyle/>
          <a:p>
            <a:pPr marL="0" marR="0" lvl="0" indent="0" algn="ctr" rtl="0">
              <a:spcBef>
                <a:spcPts val="0"/>
              </a:spcBef>
              <a:buClr>
                <a:srgbClr val="F5F5F5"/>
              </a:buClr>
              <a:buSzPct val="25000"/>
              <a:buFont typeface="Arial"/>
              <a:buNone/>
            </a:pPr>
            <a:r>
              <a:rPr lang="en-US" sz="900" b="0" i="0" u="none" strike="noStrike" cap="none">
                <a:solidFill>
                  <a:srgbClr val="F5F5F5"/>
                </a:solidFill>
                <a:latin typeface="Arial"/>
                <a:ea typeface="Arial"/>
                <a:cs typeface="Arial"/>
                <a:sym typeface="Arial"/>
              </a:rPr>
              <a:t>Depends</a:t>
            </a:r>
          </a:p>
        </p:txBody>
      </p:sp>
    </p:spTree>
    <p:extLst>
      <p:ext uri="{BB962C8B-B14F-4D97-AF65-F5344CB8AC3E}">
        <p14:creationId xmlns:p14="http://schemas.microsoft.com/office/powerpoint/2010/main" val="423270256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lvl="0">
              <a:buClr>
                <a:schemeClr val="lt1"/>
              </a:buClr>
              <a:buSzPct val="25000"/>
            </a:pPr>
            <a:r>
              <a:rPr lang="en-US" sz="4000" dirty="0">
                <a:solidFill>
                  <a:schemeClr val="lt1"/>
                </a:solidFill>
                <a:latin typeface="Roboto"/>
                <a:ea typeface="Roboto"/>
                <a:cs typeface="Roboto"/>
                <a:sym typeface="Roboto"/>
              </a:rPr>
              <a:t>Lab: Let’s create our first BOSH release for </a:t>
            </a:r>
            <a:r>
              <a:rPr lang="en-US" sz="4000" dirty="0" err="1">
                <a:solidFill>
                  <a:schemeClr val="lt1"/>
                </a:solidFill>
                <a:latin typeface="Roboto"/>
                <a:ea typeface="Roboto"/>
                <a:cs typeface="Roboto"/>
                <a:sym typeface="Roboto"/>
              </a:rPr>
              <a:t>Atlassian</a:t>
            </a:r>
            <a:r>
              <a:rPr lang="en-US" sz="4000" dirty="0">
                <a:solidFill>
                  <a:schemeClr val="lt1"/>
                </a:solidFill>
                <a:latin typeface="Roboto"/>
                <a:ea typeface="Roboto"/>
                <a:cs typeface="Roboto"/>
                <a:sym typeface="Roboto"/>
              </a:rPr>
              <a:t> Bamboo</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630113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Atlassian</a:t>
            </a:r>
            <a:r>
              <a:rPr lang="en-US" dirty="0" smtClean="0">
                <a:solidFill>
                  <a:srgbClr val="138A7E"/>
                </a:solidFill>
              </a:rPr>
              <a:t> Bamboo</a:t>
            </a:r>
            <a:endParaRPr lang="en" dirty="0">
              <a:solidFill>
                <a:srgbClr val="138A7E"/>
              </a:solidFill>
            </a:endParaRPr>
          </a:p>
        </p:txBody>
      </p:sp>
      <p:pic>
        <p:nvPicPr>
          <p:cNvPr id="7" name="Imagen 6" descr="Screen Shot 2016-01-10 at 18.34.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420" y="1236906"/>
            <a:ext cx="5276629" cy="3208892"/>
          </a:xfrm>
          <a:prstGeom prst="rect">
            <a:avLst/>
          </a:prstGeom>
        </p:spPr>
      </p:pic>
      <p:sp>
        <p:nvSpPr>
          <p:cNvPr id="8" name="CuadroTexto 7"/>
          <p:cNvSpPr txBox="1"/>
          <p:nvPr/>
        </p:nvSpPr>
        <p:spPr>
          <a:xfrm>
            <a:off x="2212929" y="907986"/>
            <a:ext cx="3736996" cy="307777"/>
          </a:xfrm>
          <a:prstGeom prst="rect">
            <a:avLst/>
          </a:prstGeom>
          <a:noFill/>
        </p:spPr>
        <p:txBody>
          <a:bodyPr wrap="none" rtlCol="0">
            <a:spAutoFit/>
          </a:bodyPr>
          <a:lstStyle/>
          <a:p>
            <a:r>
              <a:rPr lang="en" dirty="0">
                <a:solidFill>
                  <a:schemeClr val="bg1"/>
                </a:solidFill>
                <a:hlinkClick r:id="rId4"/>
              </a:rPr>
              <a:t>https://www.atlassian.com/software/bamboo/</a:t>
            </a:r>
            <a:endParaRPr lang="en" dirty="0">
              <a:solidFill>
                <a:schemeClr val="bg1"/>
              </a:solidFill>
            </a:endParaRPr>
          </a:p>
        </p:txBody>
      </p:sp>
    </p:spTree>
    <p:extLst>
      <p:ext uri="{BB962C8B-B14F-4D97-AF65-F5344CB8AC3E}">
        <p14:creationId xmlns:p14="http://schemas.microsoft.com/office/powerpoint/2010/main" val="4006337255"/>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Installing Bamboo on Linux</a:t>
            </a:r>
            <a:endParaRPr lang="en" dirty="0">
              <a:solidFill>
                <a:srgbClr val="138A7E"/>
              </a:solidFill>
            </a:endParaRPr>
          </a:p>
        </p:txBody>
      </p:sp>
      <p:pic>
        <p:nvPicPr>
          <p:cNvPr id="3" name="Imagen 2" descr="Screen Shot 2016-01-10 at 18.3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2789" y="1389951"/>
            <a:ext cx="3255207" cy="3164863"/>
          </a:xfrm>
          <a:prstGeom prst="rect">
            <a:avLst/>
          </a:prstGeom>
        </p:spPr>
      </p:pic>
      <p:sp>
        <p:nvSpPr>
          <p:cNvPr id="5" name="CuadroTexto 4"/>
          <p:cNvSpPr txBox="1"/>
          <p:nvPr/>
        </p:nvSpPr>
        <p:spPr>
          <a:xfrm>
            <a:off x="975651" y="907986"/>
            <a:ext cx="6931217" cy="307777"/>
          </a:xfrm>
          <a:prstGeom prst="rect">
            <a:avLst/>
          </a:prstGeom>
          <a:noFill/>
        </p:spPr>
        <p:txBody>
          <a:bodyPr wrap="none" rtlCol="0">
            <a:spAutoFit/>
          </a:bodyPr>
          <a:lstStyle/>
          <a:p>
            <a:r>
              <a:rPr lang="en" dirty="0">
                <a:solidFill>
                  <a:schemeClr val="bg1"/>
                </a:solidFill>
                <a:hlinkClick r:id="rId4"/>
              </a:rPr>
              <a:t>https://confluence.atlassian.com/bamboo/installing-bamboo-on-linux-289276792.html</a:t>
            </a:r>
            <a:endParaRPr lang="en" dirty="0">
              <a:solidFill>
                <a:schemeClr val="bg1"/>
              </a:solidFill>
            </a:endParaRPr>
          </a:p>
        </p:txBody>
      </p:sp>
    </p:spTree>
    <p:extLst>
      <p:ext uri="{BB962C8B-B14F-4D97-AF65-F5344CB8AC3E}">
        <p14:creationId xmlns:p14="http://schemas.microsoft.com/office/powerpoint/2010/main" val="2268352438"/>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Generate the release skeleton</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err="1" smtClean="0"/>
              <a:t>init</a:t>
            </a:r>
            <a:r>
              <a:rPr lang="en-US" sz="1400" dirty="0" smtClean="0"/>
              <a:t> release bamboo-</a:t>
            </a:r>
            <a:r>
              <a:rPr lang="en-US" sz="1400" dirty="0" err="1" smtClean="0"/>
              <a:t>boshrelease</a:t>
            </a:r>
            <a:endParaRPr lang="en" sz="1400" dirty="0" smtClean="0"/>
          </a:p>
        </p:txBody>
      </p:sp>
      <p:pic>
        <p:nvPicPr>
          <p:cNvPr id="4" name="Imagen 3" descr="Screen Shot 2016-01-10 at 18.48.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282" y="1511911"/>
            <a:ext cx="5549900" cy="2959100"/>
          </a:xfrm>
          <a:prstGeom prst="rect">
            <a:avLst/>
          </a:prstGeom>
        </p:spPr>
      </p:pic>
    </p:spTree>
    <p:extLst>
      <p:ext uri="{BB962C8B-B14F-4D97-AF65-F5344CB8AC3E}">
        <p14:creationId xmlns:p14="http://schemas.microsoft.com/office/powerpoint/2010/main" val="2600975639"/>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 Download the Java8 binaries</a:t>
            </a:r>
            <a:endParaRPr lang="en" dirty="0">
              <a:solidFill>
                <a:srgbClr val="138A7E"/>
              </a:solidFill>
            </a:endParaRPr>
          </a:p>
        </p:txBody>
      </p:sp>
      <p:pic>
        <p:nvPicPr>
          <p:cNvPr id="3" name="Imagen 2" descr="Screen Shot 2016-01-10 at 18.56.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2400" y="2057400"/>
            <a:ext cx="6299200" cy="1028700"/>
          </a:xfrm>
          <a:prstGeom prst="rect">
            <a:avLst/>
          </a:prstGeom>
        </p:spPr>
      </p:pic>
      <p:sp>
        <p:nvSpPr>
          <p:cNvPr id="7" name="Marcador de texto 2"/>
          <p:cNvSpPr txBox="1">
            <a:spLocks/>
          </p:cNvSpPr>
          <p:nvPr/>
        </p:nvSpPr>
        <p:spPr>
          <a:xfrm>
            <a:off x="1864092" y="1084706"/>
            <a:ext cx="5216189" cy="490571"/>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http://www.linuxfromscratch.org/blfs/view/svn/general/java.html</a:t>
            </a:r>
            <a:endParaRPr lang="en" sz="1400" dirty="0" smtClean="0"/>
          </a:p>
        </p:txBody>
      </p:sp>
    </p:spTree>
    <p:extLst>
      <p:ext uri="{BB962C8B-B14F-4D97-AF65-F5344CB8AC3E}">
        <p14:creationId xmlns:p14="http://schemas.microsoft.com/office/powerpoint/2010/main" val="29632489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Download the Bamboo server binaries</a:t>
            </a:r>
            <a:endParaRPr lang="en" dirty="0">
              <a:solidFill>
                <a:srgbClr val="138A7E"/>
              </a:solidFill>
            </a:endParaRPr>
          </a:p>
        </p:txBody>
      </p:sp>
      <p:sp>
        <p:nvSpPr>
          <p:cNvPr id="6" name="Marcador de texto 2"/>
          <p:cNvSpPr>
            <a:spLocks noGrp="1"/>
          </p:cNvSpPr>
          <p:nvPr>
            <p:ph type="body" idx="1"/>
          </p:nvPr>
        </p:nvSpPr>
        <p:spPr>
          <a:xfrm>
            <a:off x="610463" y="1155567"/>
            <a:ext cx="7723447" cy="490571"/>
          </a:xfrm>
        </p:spPr>
        <p:txBody>
          <a:bodyPr/>
          <a:lstStyle/>
          <a:p>
            <a:pPr marL="0" indent="0">
              <a:buNone/>
            </a:pPr>
            <a:r>
              <a:rPr lang="en" sz="1400" dirty="0">
                <a:hlinkClick r:id="rId3"/>
              </a:rPr>
              <a:t>https://www.atlassian.com/software/bamboo/downloads/binary/atlassian-bamboo-5.9.7.tar.gz</a:t>
            </a:r>
            <a:endParaRPr lang="en" sz="1400" dirty="0" smtClean="0"/>
          </a:p>
        </p:txBody>
      </p:sp>
      <p:pic>
        <p:nvPicPr>
          <p:cNvPr id="5" name="Imagen 4" descr="Screen Shot 2016-01-10 at 18.59.3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1100" y="2057400"/>
            <a:ext cx="6781800" cy="1028700"/>
          </a:xfrm>
          <a:prstGeom prst="rect">
            <a:avLst/>
          </a:prstGeom>
        </p:spPr>
      </p:pic>
    </p:spTree>
    <p:extLst>
      <p:ext uri="{BB962C8B-B14F-4D97-AF65-F5344CB8AC3E}">
        <p14:creationId xmlns:p14="http://schemas.microsoft.com/office/powerpoint/2010/main" val="328014900"/>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Generate the Java8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java8</a:t>
            </a:r>
            <a:endParaRPr lang="en" sz="1400" dirty="0" smtClean="0"/>
          </a:p>
        </p:txBody>
      </p:sp>
      <p:pic>
        <p:nvPicPr>
          <p:cNvPr id="5" name="Imagen 4" descr="Screen Shot 2016-01-10 at 18.47.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300" y="1689100"/>
            <a:ext cx="6108700" cy="1752600"/>
          </a:xfrm>
          <a:prstGeom prst="rect">
            <a:avLst/>
          </a:prstGeom>
        </p:spPr>
      </p:pic>
    </p:spTree>
    <p:extLst>
      <p:ext uri="{BB962C8B-B14F-4D97-AF65-F5344CB8AC3E}">
        <p14:creationId xmlns:p14="http://schemas.microsoft.com/office/powerpoint/2010/main" val="573848502"/>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Fill the Java8 package</a:t>
            </a:r>
            <a:endParaRPr lang="en" dirty="0">
              <a:solidFill>
                <a:srgbClr val="138A7E"/>
              </a:solidFill>
            </a:endParaRPr>
          </a:p>
        </p:txBody>
      </p:sp>
      <p:pic>
        <p:nvPicPr>
          <p:cNvPr id="3" name="Imagen 2" descr="Screen Shot 2016-01-10 at 19.01.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1640" y="951390"/>
            <a:ext cx="4673600" cy="1701800"/>
          </a:xfrm>
          <a:prstGeom prst="rect">
            <a:avLst/>
          </a:prstGeom>
        </p:spPr>
      </p:pic>
      <p:pic>
        <p:nvPicPr>
          <p:cNvPr id="8" name="Imagen 7" descr="Screen Shot 2016-01-10 at 19.27.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94" y="2897044"/>
            <a:ext cx="7480300" cy="1320800"/>
          </a:xfrm>
          <a:prstGeom prst="rect">
            <a:avLst/>
          </a:prstGeom>
        </p:spPr>
      </p:pic>
    </p:spTree>
    <p:extLst>
      <p:ext uri="{BB962C8B-B14F-4D97-AF65-F5344CB8AC3E}">
        <p14:creationId xmlns:p14="http://schemas.microsoft.com/office/powerpoint/2010/main" val="141820832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6. Generate the Bamboo server package</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package bamboo-server</a:t>
            </a:r>
            <a:endParaRPr lang="en" sz="1400" dirty="0" smtClean="0"/>
          </a:p>
        </p:txBody>
      </p:sp>
      <p:pic>
        <p:nvPicPr>
          <p:cNvPr id="3" name="Imagen 2" descr="Screen Shot 2016-01-10 at 18.22.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532824"/>
            <a:ext cx="8764870" cy="1955679"/>
          </a:xfrm>
          <a:prstGeom prst="rect">
            <a:avLst/>
          </a:prstGeom>
        </p:spPr>
      </p:pic>
    </p:spTree>
    <p:extLst>
      <p:ext uri="{BB962C8B-B14F-4D97-AF65-F5344CB8AC3E}">
        <p14:creationId xmlns:p14="http://schemas.microsoft.com/office/powerpoint/2010/main" val="26590245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CM &amp; Orchestration tools</a:t>
            </a:r>
            <a:endParaRPr lang="en" dirty="0">
              <a:solidFill>
                <a:srgbClr val="138A7E"/>
              </a:solidFill>
            </a:endParaRPr>
          </a:p>
        </p:txBody>
      </p:sp>
      <p:pic>
        <p:nvPicPr>
          <p:cNvPr id="8" name="Picture 10" descr="puppet-labs-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13" y="1889125"/>
            <a:ext cx="1531506" cy="1508124"/>
          </a:xfrm>
          <a:prstGeom prst="rect">
            <a:avLst/>
          </a:prstGeom>
        </p:spPr>
      </p:pic>
      <p:pic>
        <p:nvPicPr>
          <p:cNvPr id="9" name="Picture 12" descr="Chef_Vertical_CCan_Reg.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7125" y="1861229"/>
            <a:ext cx="1312418" cy="1419307"/>
          </a:xfrm>
          <a:prstGeom prst="rect">
            <a:avLst/>
          </a:prstGeom>
        </p:spPr>
      </p:pic>
      <p:pic>
        <p:nvPicPr>
          <p:cNvPr id="10" name="Picture 13" descr="ansible_logo_black_squar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000" y="1762125"/>
            <a:ext cx="1523999" cy="1523999"/>
          </a:xfrm>
          <a:prstGeom prst="rect">
            <a:avLst/>
          </a:prstGeom>
        </p:spPr>
      </p:pic>
      <p:pic>
        <p:nvPicPr>
          <p:cNvPr id="11" name="Picture 14" descr="SaltStack logo - black on whit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87624" y="1941798"/>
            <a:ext cx="1666875" cy="1043464"/>
          </a:xfrm>
          <a:prstGeom prst="rect">
            <a:avLst/>
          </a:prstGeom>
        </p:spPr>
      </p:pic>
    </p:spTree>
    <p:extLst>
      <p:ext uri="{BB962C8B-B14F-4D97-AF65-F5344CB8AC3E}">
        <p14:creationId xmlns:p14="http://schemas.microsoft.com/office/powerpoint/2010/main" val="198336480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Fill the Bamboo server package</a:t>
            </a:r>
            <a:endParaRPr lang="en" dirty="0">
              <a:solidFill>
                <a:srgbClr val="138A7E"/>
              </a:solidFill>
            </a:endParaRPr>
          </a:p>
        </p:txBody>
      </p:sp>
      <p:pic>
        <p:nvPicPr>
          <p:cNvPr id="5" name="Imagen 4" descr="Screen Shot 2016-01-10 at 19.02.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6482" y="1027701"/>
            <a:ext cx="4902200" cy="1714500"/>
          </a:xfrm>
          <a:prstGeom prst="rect">
            <a:avLst/>
          </a:prstGeom>
        </p:spPr>
      </p:pic>
      <p:pic>
        <p:nvPicPr>
          <p:cNvPr id="8" name="Imagen 7" descr="Screen Shot 2016-01-10 at 19.24.5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55" y="2858833"/>
            <a:ext cx="7658100" cy="1244600"/>
          </a:xfrm>
          <a:prstGeom prst="rect">
            <a:avLst/>
          </a:prstGeom>
        </p:spPr>
      </p:pic>
    </p:spTree>
    <p:extLst>
      <p:ext uri="{BB962C8B-B14F-4D97-AF65-F5344CB8AC3E}">
        <p14:creationId xmlns:p14="http://schemas.microsoft.com/office/powerpoint/2010/main" val="3602543601"/>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8</a:t>
            </a:r>
            <a:r>
              <a:rPr lang="en-US" dirty="0" smtClean="0">
                <a:solidFill>
                  <a:srgbClr val="138A7E"/>
                </a:solidFill>
              </a:rPr>
              <a:t>. Generate the Bamboo server job</a:t>
            </a:r>
            <a:endParaRPr lang="en" dirty="0">
              <a:solidFill>
                <a:srgbClr val="138A7E"/>
              </a:solidFill>
            </a:endParaRPr>
          </a:p>
        </p:txBody>
      </p:sp>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a:t>
            </a:r>
            <a:r>
              <a:rPr lang="en-US" sz="1400" dirty="0" smtClean="0"/>
              <a:t>generate job bamboo-server</a:t>
            </a:r>
            <a:endParaRPr lang="en" sz="1400" dirty="0" smtClean="0"/>
          </a:p>
        </p:txBody>
      </p:sp>
      <p:pic>
        <p:nvPicPr>
          <p:cNvPr id="3" name="Imagen 2" descr="Screen Shot 2016-01-10 at 19.08.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600" y="1701800"/>
            <a:ext cx="6896100" cy="1739900"/>
          </a:xfrm>
          <a:prstGeom prst="rect">
            <a:avLst/>
          </a:prstGeom>
        </p:spPr>
      </p:pic>
    </p:spTree>
    <p:extLst>
      <p:ext uri="{BB962C8B-B14F-4D97-AF65-F5344CB8AC3E}">
        <p14:creationId xmlns:p14="http://schemas.microsoft.com/office/powerpoint/2010/main" val="4002658"/>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9. Create a </a:t>
            </a:r>
            <a:r>
              <a:rPr lang="en-US" dirty="0">
                <a:solidFill>
                  <a:srgbClr val="138A7E"/>
                </a:solidFill>
              </a:rPr>
              <a:t>B</a:t>
            </a:r>
            <a:r>
              <a:rPr lang="en-US" dirty="0" smtClean="0">
                <a:solidFill>
                  <a:srgbClr val="138A7E"/>
                </a:solidFill>
              </a:rPr>
              <a:t>amboo server control script</a:t>
            </a:r>
            <a:endParaRPr lang="en" dirty="0">
              <a:solidFill>
                <a:srgbClr val="138A7E"/>
              </a:solidFill>
            </a:endParaRPr>
          </a:p>
        </p:txBody>
      </p:sp>
      <p:pic>
        <p:nvPicPr>
          <p:cNvPr id="8" name="Imagen 7" descr="Screen Shot 2016-01-10 at 20.30.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623" y="913132"/>
            <a:ext cx="4003249" cy="3714354"/>
          </a:xfrm>
          <a:prstGeom prst="rect">
            <a:avLst/>
          </a:prstGeom>
        </p:spPr>
      </p:pic>
    </p:spTree>
    <p:extLst>
      <p:ext uri="{BB962C8B-B14F-4D97-AF65-F5344CB8AC3E}">
        <p14:creationId xmlns:p14="http://schemas.microsoft.com/office/powerpoint/2010/main" val="224529015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10. Fill the Bamboo server </a:t>
            </a:r>
            <a:r>
              <a:rPr lang="en-US" dirty="0" err="1" smtClean="0">
                <a:solidFill>
                  <a:srgbClr val="138A7E"/>
                </a:solidFill>
              </a:rPr>
              <a:t>monit</a:t>
            </a:r>
            <a:r>
              <a:rPr lang="en-US" dirty="0" smtClean="0">
                <a:solidFill>
                  <a:srgbClr val="138A7E"/>
                </a:solidFill>
              </a:rPr>
              <a:t> file</a:t>
            </a:r>
            <a:endParaRPr lang="en" dirty="0">
              <a:solidFill>
                <a:srgbClr val="138A7E"/>
              </a:solidFill>
            </a:endParaRPr>
          </a:p>
        </p:txBody>
      </p:sp>
      <p:pic>
        <p:nvPicPr>
          <p:cNvPr id="7" name="Imagen 6" descr="Screen Shot 2016-01-10 at 19.46.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46" y="1765122"/>
            <a:ext cx="7505700" cy="1308100"/>
          </a:xfrm>
          <a:prstGeom prst="rect">
            <a:avLst/>
          </a:prstGeom>
        </p:spPr>
      </p:pic>
    </p:spTree>
    <p:extLst>
      <p:ext uri="{BB962C8B-B14F-4D97-AF65-F5344CB8AC3E}">
        <p14:creationId xmlns:p14="http://schemas.microsoft.com/office/powerpoint/2010/main" val="1081436894"/>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11. Fill the Bamboo server spec file</a:t>
            </a:r>
            <a:endParaRPr lang="en" dirty="0">
              <a:solidFill>
                <a:srgbClr val="138A7E"/>
              </a:solidFill>
            </a:endParaRPr>
          </a:p>
        </p:txBody>
      </p:sp>
      <p:pic>
        <p:nvPicPr>
          <p:cNvPr id="5" name="Imagen 4" descr="Screen Shot 2016-01-10 at 19.46.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45" y="1302539"/>
            <a:ext cx="3771900" cy="2362200"/>
          </a:xfrm>
          <a:prstGeom prst="rect">
            <a:avLst/>
          </a:prstGeom>
        </p:spPr>
      </p:pic>
    </p:spTree>
    <p:extLst>
      <p:ext uri="{BB962C8B-B14F-4D97-AF65-F5344CB8AC3E}">
        <p14:creationId xmlns:p14="http://schemas.microsoft.com/office/powerpoint/2010/main" val="1561711760"/>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12. Generate a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US" sz="1400" dirty="0" smtClean="0"/>
              <a:t>create release --force</a:t>
            </a:r>
            <a:endParaRPr lang="en" sz="1400" dirty="0" smtClean="0"/>
          </a:p>
        </p:txBody>
      </p:sp>
      <p:pic>
        <p:nvPicPr>
          <p:cNvPr id="3" name="Imagen 2" descr="Screen Shot 2016-01-10 at 20.0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739" y="1001650"/>
            <a:ext cx="4699949" cy="3493206"/>
          </a:xfrm>
          <a:prstGeom prst="rect">
            <a:avLst/>
          </a:prstGeom>
        </p:spPr>
      </p:pic>
    </p:spTree>
    <p:extLst>
      <p:ext uri="{BB962C8B-B14F-4D97-AF65-F5344CB8AC3E}">
        <p14:creationId xmlns:p14="http://schemas.microsoft.com/office/powerpoint/2010/main" val="1924077297"/>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13. Upload the </a:t>
            </a:r>
            <a:r>
              <a:rPr lang="en-US" dirty="0" err="1" smtClean="0">
                <a:solidFill>
                  <a:srgbClr val="138A7E"/>
                </a:solidFill>
              </a:rPr>
              <a:t>dev</a:t>
            </a:r>
            <a:r>
              <a:rPr lang="en-US" dirty="0" smtClean="0">
                <a:solidFill>
                  <a:srgbClr val="138A7E"/>
                </a:solidFill>
              </a:rPr>
              <a:t> release</a:t>
            </a:r>
            <a:endParaRPr lang="en" dirty="0">
              <a:solidFill>
                <a:srgbClr val="138A7E"/>
              </a:solidFill>
            </a:endParaRPr>
          </a:p>
        </p:txBody>
      </p:sp>
      <p:sp>
        <p:nvSpPr>
          <p:cNvPr id="4" name="Marcador de texto 2"/>
          <p:cNvSpPr>
            <a:spLocks noGrp="1"/>
          </p:cNvSpPr>
          <p:nvPr>
            <p:ph type="body" idx="1"/>
          </p:nvPr>
        </p:nvSpPr>
        <p:spPr>
          <a:xfrm>
            <a:off x="163517" y="953889"/>
            <a:ext cx="8819010" cy="457866"/>
          </a:xfrm>
        </p:spPr>
        <p:txBody>
          <a:bodyPr/>
          <a:lstStyle/>
          <a:p>
            <a:pPr marL="0" indent="0">
              <a:buNone/>
            </a:pPr>
            <a:r>
              <a:rPr lang="en" sz="1400" dirty="0"/>
              <a:t>bosh upload release /Users/frodenas/Development/bamboo-boshrelease/dev_releases/bamboo/bamboo-0+dev.1.yml</a:t>
            </a:r>
            <a:endParaRPr lang="en" sz="1400" dirty="0" smtClean="0"/>
          </a:p>
        </p:txBody>
      </p:sp>
      <p:pic>
        <p:nvPicPr>
          <p:cNvPr id="3" name="Imagen 2" descr="Screen Shot 2016-01-10 at 20.02.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7087" y="1269695"/>
            <a:ext cx="4244708" cy="3216304"/>
          </a:xfrm>
          <a:prstGeom prst="rect">
            <a:avLst/>
          </a:prstGeom>
        </p:spPr>
      </p:pic>
    </p:spTree>
    <p:extLst>
      <p:ext uri="{BB962C8B-B14F-4D97-AF65-F5344CB8AC3E}">
        <p14:creationId xmlns:p14="http://schemas.microsoft.com/office/powerpoint/2010/main" val="114572218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14. Generate a deployment manifest</a:t>
            </a:r>
            <a:endParaRPr lang="en" dirty="0">
              <a:solidFill>
                <a:srgbClr val="138A7E"/>
              </a:solidFill>
            </a:endParaRPr>
          </a:p>
        </p:txBody>
      </p:sp>
      <p:pic>
        <p:nvPicPr>
          <p:cNvPr id="3" name="Imagen 2" descr="Screen Shot 2016-01-10 at 20.07.2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951" y="932084"/>
            <a:ext cx="3223669" cy="3575718"/>
          </a:xfrm>
          <a:prstGeom prst="rect">
            <a:avLst/>
          </a:prstGeom>
        </p:spPr>
      </p:pic>
      <p:pic>
        <p:nvPicPr>
          <p:cNvPr id="4" name="Imagen 3" descr="Screen Shot 2016-01-10 at 20.07.4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932" y="932085"/>
            <a:ext cx="4631316" cy="3575718"/>
          </a:xfrm>
          <a:prstGeom prst="rect">
            <a:avLst/>
          </a:prstGeom>
        </p:spPr>
      </p:pic>
    </p:spTree>
    <p:extLst>
      <p:ext uri="{BB962C8B-B14F-4D97-AF65-F5344CB8AC3E}">
        <p14:creationId xmlns:p14="http://schemas.microsoft.com/office/powerpoint/2010/main" val="3976245579"/>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15. 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a:t>
            </a:r>
            <a:r>
              <a:rPr lang="en" sz="1400" dirty="0" smtClean="0"/>
              <a:t>bamboo.yml</a:t>
            </a:r>
          </a:p>
          <a:p>
            <a:pPr marL="0" indent="0">
              <a:buNone/>
            </a:pPr>
            <a:r>
              <a:rPr lang="en" sz="1400" dirty="0"/>
              <a:t>b</a:t>
            </a:r>
            <a:r>
              <a:rPr lang="en" sz="1400" dirty="0" smtClean="0"/>
              <a:t>osh deploy</a:t>
            </a:r>
          </a:p>
        </p:txBody>
      </p:sp>
      <p:pic>
        <p:nvPicPr>
          <p:cNvPr id="3" name="Imagen 2" descr="Screen Shot 2016-01-10 at 20.06.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370" y="1058931"/>
            <a:ext cx="5262617" cy="3506785"/>
          </a:xfrm>
          <a:prstGeom prst="rect">
            <a:avLst/>
          </a:prstGeom>
        </p:spPr>
      </p:pic>
    </p:spTree>
    <p:extLst>
      <p:ext uri="{BB962C8B-B14F-4D97-AF65-F5344CB8AC3E}">
        <p14:creationId xmlns:p14="http://schemas.microsoft.com/office/powerpoint/2010/main" val="2793695836"/>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16. Fix the release</a:t>
            </a:r>
            <a:endParaRPr lang="en" dirty="0">
              <a:solidFill>
                <a:srgbClr val="138A7E"/>
              </a:solidFill>
            </a:endParaRPr>
          </a:p>
        </p:txBody>
      </p:sp>
      <p:pic>
        <p:nvPicPr>
          <p:cNvPr id="6" name="Imagen 5" descr="Screen Shot 2016-01-10 at 20.31.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7666" y="1013102"/>
            <a:ext cx="3707227" cy="3550898"/>
          </a:xfrm>
          <a:prstGeom prst="rect">
            <a:avLst/>
          </a:prstGeom>
        </p:spPr>
      </p:pic>
      <p:sp>
        <p:nvSpPr>
          <p:cNvPr id="7" name="Rectángulo 6"/>
          <p:cNvSpPr/>
          <p:nvPr/>
        </p:nvSpPr>
        <p:spPr>
          <a:xfrm>
            <a:off x="2218379" y="2131258"/>
            <a:ext cx="1428047" cy="250736"/>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Tree>
    <p:extLst>
      <p:ext uri="{BB962C8B-B14F-4D97-AF65-F5344CB8AC3E}">
        <p14:creationId xmlns:p14="http://schemas.microsoft.com/office/powerpoint/2010/main" val="34877757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8153" cy="363558"/>
          </a:xfrm>
        </p:spPr>
        <p:txBody>
          <a:bodyPr/>
          <a:lstStyle/>
          <a:p>
            <a:r>
              <a:rPr lang="en" dirty="0" smtClean="0">
                <a:solidFill>
                  <a:srgbClr val="138A7E"/>
                </a:solidFill>
              </a:rPr>
              <a:t>What is </a:t>
            </a:r>
            <a:r>
              <a:rPr lang="en-US" dirty="0" smtClean="0">
                <a:solidFill>
                  <a:srgbClr val="138A7E"/>
                </a:solidFill>
              </a:rPr>
              <a:t>missing</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5" y="953888"/>
            <a:ext cx="8748153" cy="3597520"/>
          </a:xfrm>
        </p:spPr>
        <p:txBody>
          <a:bodyPr/>
          <a:lstStyle/>
          <a:p>
            <a:pPr marL="179388" indent="-179388"/>
            <a:r>
              <a:rPr lang="en" dirty="0"/>
              <a:t>These tools were designed to ensure servers are in a desired configuration, not to rapidly deploy </a:t>
            </a:r>
            <a:r>
              <a:rPr lang="en" dirty="0" smtClean="0"/>
              <a:t>software.</a:t>
            </a:r>
            <a:endParaRPr lang="es-ES_tradnl" dirty="0"/>
          </a:p>
          <a:p>
            <a:pPr marL="179388" indent="-179388"/>
            <a:r>
              <a:rPr lang="en" dirty="0" smtClean="0"/>
              <a:t>Coordinating </a:t>
            </a:r>
            <a:r>
              <a:rPr lang="en" dirty="0"/>
              <a:t>actions across different systems </a:t>
            </a:r>
            <a:r>
              <a:rPr lang="en" dirty="0" smtClean="0"/>
              <a:t>is </a:t>
            </a:r>
            <a:r>
              <a:rPr lang="en" dirty="0"/>
              <a:t>left up to the user, requiring scripts or other tools</a:t>
            </a:r>
            <a:r>
              <a:rPr lang="en" dirty="0" smtClean="0"/>
              <a:t>.</a:t>
            </a:r>
          </a:p>
          <a:p>
            <a:pPr marL="179388" indent="-179388"/>
            <a:r>
              <a:rPr lang="en" dirty="0"/>
              <a:t>Manage </a:t>
            </a:r>
            <a:r>
              <a:rPr lang="en" dirty="0" smtClean="0"/>
              <a:t>services …</a:t>
            </a:r>
            <a:r>
              <a:rPr lang="en" dirty="0"/>
              <a:t>not </a:t>
            </a:r>
            <a:r>
              <a:rPr lang="en" dirty="0" smtClean="0"/>
              <a:t>servers or VMs</a:t>
            </a:r>
            <a:endParaRPr lang="en" dirty="0"/>
          </a:p>
        </p:txBody>
      </p:sp>
    </p:spTree>
    <p:extLst>
      <p:ext uri="{BB962C8B-B14F-4D97-AF65-F5344CB8AC3E}">
        <p14:creationId xmlns:p14="http://schemas.microsoft.com/office/powerpoint/2010/main" val="299824580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17. Create </a:t>
            </a:r>
            <a:r>
              <a:rPr lang="en-US" dirty="0" err="1" smtClean="0">
                <a:solidFill>
                  <a:srgbClr val="138A7E"/>
                </a:solidFill>
              </a:rPr>
              <a:t>dev</a:t>
            </a:r>
            <a:r>
              <a:rPr lang="en-US" dirty="0" smtClean="0">
                <a:solidFill>
                  <a:srgbClr val="138A7E"/>
                </a:solidFill>
              </a:rPr>
              <a:t> release and upload it</a:t>
            </a:r>
            <a:endParaRPr lang="en" dirty="0">
              <a:solidFill>
                <a:srgbClr val="138A7E"/>
              </a:solidFill>
            </a:endParaRPr>
          </a:p>
        </p:txBody>
      </p:sp>
      <p:sp>
        <p:nvSpPr>
          <p:cNvPr id="4" name="Marcador de texto 2"/>
          <p:cNvSpPr>
            <a:spLocks noGrp="1"/>
          </p:cNvSpPr>
          <p:nvPr>
            <p:ph type="body" idx="1"/>
          </p:nvPr>
        </p:nvSpPr>
        <p:spPr>
          <a:xfrm>
            <a:off x="163518" y="953889"/>
            <a:ext cx="8579184" cy="457866"/>
          </a:xfrm>
        </p:spPr>
        <p:txBody>
          <a:bodyPr/>
          <a:lstStyle/>
          <a:p>
            <a:pPr marL="0" indent="0">
              <a:buNone/>
            </a:pPr>
            <a:r>
              <a:rPr lang="en" sz="1400" dirty="0"/>
              <a:t>bosh create release </a:t>
            </a:r>
            <a:r>
              <a:rPr lang="en" sz="1400" dirty="0" smtClean="0"/>
              <a:t>–force</a:t>
            </a:r>
          </a:p>
          <a:p>
            <a:pPr marL="0" indent="0">
              <a:buNone/>
            </a:pPr>
            <a:r>
              <a:rPr lang="en" sz="1400" dirty="0"/>
              <a:t>bosh upload release /Users/frodenas/Development/bamboo-boshrelease/dev_releases/bamboo/bamboo-0+dev.2.yml</a:t>
            </a:r>
            <a:endParaRPr lang="en" sz="1400" dirty="0" smtClean="0"/>
          </a:p>
        </p:txBody>
      </p:sp>
      <p:pic>
        <p:nvPicPr>
          <p:cNvPr id="5" name="Imagen 4" descr="Screen Shot 2016-01-10 at 20.35.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248" y="1546427"/>
            <a:ext cx="5308848" cy="2915410"/>
          </a:xfrm>
          <a:prstGeom prst="rect">
            <a:avLst/>
          </a:prstGeom>
        </p:spPr>
      </p:pic>
    </p:spTree>
    <p:extLst>
      <p:ext uri="{BB962C8B-B14F-4D97-AF65-F5344CB8AC3E}">
        <p14:creationId xmlns:p14="http://schemas.microsoft.com/office/powerpoint/2010/main" val="137492861"/>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18. Redeploy</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smtClean="0"/>
              <a:t>bosh deploy</a:t>
            </a:r>
          </a:p>
        </p:txBody>
      </p:sp>
      <p:pic>
        <p:nvPicPr>
          <p:cNvPr id="5" name="Imagen 4" descr="Screen Shot 2016-01-10 at 20.38.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200" y="997493"/>
            <a:ext cx="3453503" cy="3611829"/>
          </a:xfrm>
          <a:prstGeom prst="rect">
            <a:avLst/>
          </a:prstGeom>
        </p:spPr>
      </p:pic>
    </p:spTree>
    <p:extLst>
      <p:ext uri="{BB962C8B-B14F-4D97-AF65-F5344CB8AC3E}">
        <p14:creationId xmlns:p14="http://schemas.microsoft.com/office/powerpoint/2010/main" val="3689115269"/>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19. Success!!!</a:t>
            </a:r>
            <a:endParaRPr lang="en" dirty="0">
              <a:solidFill>
                <a:srgbClr val="138A7E"/>
              </a:solidFill>
            </a:endParaRPr>
          </a:p>
        </p:txBody>
      </p:sp>
      <p:pic>
        <p:nvPicPr>
          <p:cNvPr id="5" name="Imagen 4" descr="Screen Shot 2016-01-10 at 20.38.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308" y="1354242"/>
            <a:ext cx="5309172" cy="3151516"/>
          </a:xfrm>
          <a:prstGeom prst="rect">
            <a:avLst/>
          </a:prstGeom>
        </p:spPr>
      </p:pic>
      <p:sp>
        <p:nvSpPr>
          <p:cNvPr id="6" name="Marcador de texto 2"/>
          <p:cNvSpPr>
            <a:spLocks noGrp="1"/>
          </p:cNvSpPr>
          <p:nvPr>
            <p:ph type="body" idx="1"/>
          </p:nvPr>
        </p:nvSpPr>
        <p:spPr>
          <a:xfrm>
            <a:off x="3172229" y="901828"/>
            <a:ext cx="2131169" cy="457866"/>
          </a:xfrm>
        </p:spPr>
        <p:txBody>
          <a:bodyPr/>
          <a:lstStyle/>
          <a:p>
            <a:pPr marL="0" indent="0">
              <a:buNone/>
            </a:pPr>
            <a:r>
              <a:rPr lang="de-DE" sz="1400" dirty="0">
                <a:hlinkClick r:id="rId4"/>
              </a:rPr>
              <a:t>http://10.244.0.2:8085/</a:t>
            </a:r>
            <a:endParaRPr lang="en" sz="1400" dirty="0" smtClean="0"/>
          </a:p>
        </p:txBody>
      </p:sp>
    </p:spTree>
    <p:extLst>
      <p:ext uri="{BB962C8B-B14F-4D97-AF65-F5344CB8AC3E}">
        <p14:creationId xmlns:p14="http://schemas.microsoft.com/office/powerpoint/2010/main" val="3805606960"/>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final release</a:t>
            </a:r>
            <a:endParaRPr lang="en" dirty="0">
              <a:solidFill>
                <a:srgbClr val="138A7E"/>
              </a:solidFill>
            </a:endParaRPr>
          </a:p>
        </p:txBody>
      </p:sp>
      <p:sp>
        <p:nvSpPr>
          <p:cNvPr id="4" name="Marcador de texto 2"/>
          <p:cNvSpPr>
            <a:spLocks noGrp="1"/>
          </p:cNvSpPr>
          <p:nvPr>
            <p:ph type="body" idx="1"/>
          </p:nvPr>
        </p:nvSpPr>
        <p:spPr>
          <a:xfrm>
            <a:off x="163517" y="953889"/>
            <a:ext cx="3182647" cy="3582270"/>
          </a:xfrm>
        </p:spPr>
        <p:txBody>
          <a:bodyPr/>
          <a:lstStyle/>
          <a:p>
            <a:pPr marL="0" indent="0">
              <a:buNone/>
            </a:pPr>
            <a:r>
              <a:rPr lang="en" sz="1400" dirty="0" smtClean="0"/>
              <a:t>bosh </a:t>
            </a:r>
            <a:r>
              <a:rPr lang="es-ES_tradnl" sz="1400" dirty="0" err="1" smtClean="0"/>
              <a:t>upload</a:t>
            </a:r>
            <a:r>
              <a:rPr lang="es-ES_tradnl" sz="1400" dirty="0" smtClean="0"/>
              <a:t> blobs</a:t>
            </a:r>
          </a:p>
          <a:p>
            <a:pPr marL="0" indent="0">
              <a:buNone/>
            </a:pPr>
            <a:r>
              <a:rPr lang="es-ES_tradnl" sz="1400" dirty="0" err="1"/>
              <a:t>b</a:t>
            </a:r>
            <a:r>
              <a:rPr lang="es-ES_tradnl" sz="1400" dirty="0" err="1" smtClean="0"/>
              <a:t>osh</a:t>
            </a:r>
            <a:r>
              <a:rPr lang="es-ES_tradnl" sz="1400" dirty="0" smtClean="0"/>
              <a:t> </a:t>
            </a:r>
            <a:r>
              <a:rPr lang="es-ES_tradnl" sz="1400" dirty="0" err="1" smtClean="0"/>
              <a:t>create</a:t>
            </a:r>
            <a:r>
              <a:rPr lang="es-ES_tradnl" sz="1400" dirty="0" smtClean="0"/>
              <a:t> </a:t>
            </a:r>
            <a:r>
              <a:rPr lang="es-ES_tradnl" sz="1400" dirty="0" err="1" smtClean="0"/>
              <a:t>release</a:t>
            </a:r>
            <a:r>
              <a:rPr lang="es-ES_tradnl" sz="1400" dirty="0" smtClean="0"/>
              <a:t> --final</a:t>
            </a:r>
            <a:endParaRPr lang="en" sz="1400" dirty="0" smtClean="0"/>
          </a:p>
        </p:txBody>
      </p:sp>
      <p:pic>
        <p:nvPicPr>
          <p:cNvPr id="3" name="Imagen 2" descr="Screen Shot 2016-01-11 at 9.50.0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937" y="1353831"/>
            <a:ext cx="3683000" cy="1282700"/>
          </a:xfrm>
          <a:prstGeom prst="rect">
            <a:avLst/>
          </a:prstGeom>
        </p:spPr>
      </p:pic>
      <p:pic>
        <p:nvPicPr>
          <p:cNvPr id="5" name="Imagen 4" descr="Screen Shot 2016-01-10 at 11.10.2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937" y="3309368"/>
            <a:ext cx="5016500" cy="1130300"/>
          </a:xfrm>
          <a:prstGeom prst="rect">
            <a:avLst/>
          </a:prstGeom>
        </p:spPr>
      </p:pic>
      <p:sp>
        <p:nvSpPr>
          <p:cNvPr id="6" name="Marcador de texto 2"/>
          <p:cNvSpPr txBox="1">
            <a:spLocks/>
          </p:cNvSpPr>
          <p:nvPr/>
        </p:nvSpPr>
        <p:spPr>
          <a:xfrm>
            <a:off x="3546883" y="2851502"/>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private.yml</a:t>
            </a:r>
            <a:endParaRPr lang="en" sz="1400" dirty="0" smtClean="0"/>
          </a:p>
        </p:txBody>
      </p:sp>
      <p:sp>
        <p:nvSpPr>
          <p:cNvPr id="7" name="Marcador de texto 2"/>
          <p:cNvSpPr txBox="1">
            <a:spLocks/>
          </p:cNvSpPr>
          <p:nvPr/>
        </p:nvSpPr>
        <p:spPr>
          <a:xfrm>
            <a:off x="3546883" y="953889"/>
            <a:ext cx="2736182"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s-ES_tradnl" sz="1400" dirty="0" err="1"/>
              <a:t>c</a:t>
            </a:r>
            <a:r>
              <a:rPr lang="es-ES_tradnl" sz="1400" dirty="0" err="1" smtClean="0"/>
              <a:t>onfig</a:t>
            </a:r>
            <a:r>
              <a:rPr lang="es-ES_tradnl" sz="1400" dirty="0" smtClean="0"/>
              <a:t>/</a:t>
            </a:r>
            <a:r>
              <a:rPr lang="es-ES_tradnl" sz="1400" dirty="0" err="1" smtClean="0"/>
              <a:t>final.yml</a:t>
            </a:r>
            <a:endParaRPr lang="en" sz="1400" dirty="0" smtClean="0"/>
          </a:p>
        </p:txBody>
      </p:sp>
    </p:spTree>
    <p:extLst>
      <p:ext uri="{BB962C8B-B14F-4D97-AF65-F5344CB8AC3E}">
        <p14:creationId xmlns:p14="http://schemas.microsoft.com/office/powerpoint/2010/main" val="3302999583"/>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Creating a release </a:t>
            </a:r>
            <a:r>
              <a:rPr lang="en-US" dirty="0" err="1" smtClean="0">
                <a:solidFill>
                  <a:srgbClr val="138A7E"/>
                </a:solidFill>
              </a:rPr>
              <a:t>tarball</a:t>
            </a:r>
            <a:endParaRPr lang="en" dirty="0">
              <a:solidFill>
                <a:srgbClr val="138A7E"/>
              </a:solidFill>
            </a:endParaRPr>
          </a:p>
        </p:txBody>
      </p:sp>
      <p:sp>
        <p:nvSpPr>
          <p:cNvPr id="4" name="Marcador de texto 2"/>
          <p:cNvSpPr>
            <a:spLocks noGrp="1"/>
          </p:cNvSpPr>
          <p:nvPr>
            <p:ph type="body" idx="1"/>
          </p:nvPr>
        </p:nvSpPr>
        <p:spPr>
          <a:xfrm>
            <a:off x="163517" y="953889"/>
            <a:ext cx="8742702" cy="3582270"/>
          </a:xfrm>
        </p:spPr>
        <p:txBody>
          <a:bodyPr/>
          <a:lstStyle/>
          <a:p>
            <a:pPr marL="0" indent="0">
              <a:buNone/>
            </a:pPr>
            <a:r>
              <a:rPr lang="es-ES_tradnl" sz="1400" dirty="0"/>
              <a:t>b</a:t>
            </a:r>
            <a:r>
              <a:rPr lang="en" sz="1400" dirty="0" smtClean="0"/>
              <a:t>osh </a:t>
            </a:r>
            <a:r>
              <a:rPr lang="es-ES_tradnl" sz="1400" dirty="0" err="1" smtClean="0"/>
              <a:t>create</a:t>
            </a:r>
            <a:r>
              <a:rPr lang="es-ES_tradnl" sz="1400" dirty="0" smtClean="0"/>
              <a:t> </a:t>
            </a:r>
            <a:r>
              <a:rPr lang="es-ES_tradnl" sz="1400" dirty="0" err="1" smtClean="0"/>
              <a:t>release</a:t>
            </a:r>
            <a:r>
              <a:rPr lang="es-ES_tradnl" sz="1400" dirty="0" smtClean="0"/>
              <a:t> –</a:t>
            </a:r>
            <a:r>
              <a:rPr lang="es-ES_tradnl" sz="1400" dirty="0" err="1" smtClean="0"/>
              <a:t>with-tarball</a:t>
            </a:r>
            <a:r>
              <a:rPr lang="es-ES_tradnl" sz="1400" dirty="0" smtClean="0"/>
              <a:t> </a:t>
            </a:r>
            <a:r>
              <a:rPr lang="es-ES_tradnl" sz="1400" dirty="0" err="1" smtClean="0"/>
              <a:t>release.yml</a:t>
            </a:r>
            <a:endParaRPr lang="es-ES_tradnl" sz="1400" dirty="0" smtClean="0"/>
          </a:p>
        </p:txBody>
      </p:sp>
      <p:pic>
        <p:nvPicPr>
          <p:cNvPr id="8" name="Imagen 7" descr="Screen Shot 2016-01-11 at 9.59.3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891" y="1505663"/>
            <a:ext cx="8798801" cy="2255279"/>
          </a:xfrm>
          <a:prstGeom prst="rect">
            <a:avLst/>
          </a:prstGeom>
        </p:spPr>
      </p:pic>
    </p:spTree>
    <p:extLst>
      <p:ext uri="{BB962C8B-B14F-4D97-AF65-F5344CB8AC3E}">
        <p14:creationId xmlns:p14="http://schemas.microsoft.com/office/powerpoint/2010/main" val="3457461615"/>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Pivotal OpsManager and BOSH</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27687291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grpSp>
        <p:nvGrpSpPr>
          <p:cNvPr id="138" name="Agrupar 137"/>
          <p:cNvGrpSpPr/>
          <p:nvPr/>
        </p:nvGrpSpPr>
        <p:grpSpPr>
          <a:xfrm>
            <a:off x="2659483" y="2085971"/>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OpsManager is a web UI that installs and then sits on top of BOSH</a:t>
            </a:r>
          </a:p>
        </p:txBody>
      </p:sp>
    </p:spTree>
    <p:extLst>
      <p:ext uri="{BB962C8B-B14F-4D97-AF65-F5344CB8AC3E}">
        <p14:creationId xmlns:p14="http://schemas.microsoft.com/office/powerpoint/2010/main" val="230528464"/>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US" sz="2400" dirty="0" smtClean="0"/>
              <a:t>Click to install &amp; update</a:t>
            </a:r>
            <a:endParaRPr lang="en" sz="2400" dirty="0" smtClean="0"/>
          </a:p>
        </p:txBody>
      </p:sp>
      <p:pic>
        <p:nvPicPr>
          <p:cNvPr id="5" name="Imagen 4" descr="Screen Shot 2016-01-09 at 18.34.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8" y="1609903"/>
            <a:ext cx="8094085" cy="2604406"/>
          </a:xfrm>
          <a:prstGeom prst="rect">
            <a:avLst/>
          </a:prstGeom>
        </p:spPr>
      </p:pic>
    </p:spTree>
    <p:extLst>
      <p:ext uri="{BB962C8B-B14F-4D97-AF65-F5344CB8AC3E}">
        <p14:creationId xmlns:p14="http://schemas.microsoft.com/office/powerpoint/2010/main" val="1706449380"/>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a:t>Simple interface allows a streamlined set up </a:t>
            </a:r>
            <a:r>
              <a:rPr lang="en-US" sz="2400" dirty="0" smtClean="0"/>
              <a:t>and configuration</a:t>
            </a:r>
            <a:endParaRPr lang="en" sz="2400" dirty="0" smtClean="0"/>
          </a:p>
        </p:txBody>
      </p:sp>
      <p:pic>
        <p:nvPicPr>
          <p:cNvPr id="4" name="Imagen 3" descr="Screen Shot 2016-01-09 at 18.12.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946" y="1515265"/>
            <a:ext cx="5247092" cy="2965283"/>
          </a:xfrm>
          <a:prstGeom prst="rect">
            <a:avLst/>
          </a:prstGeom>
        </p:spPr>
      </p:pic>
    </p:spTree>
    <p:extLst>
      <p:ext uri="{BB962C8B-B14F-4D97-AF65-F5344CB8AC3E}">
        <p14:creationId xmlns:p14="http://schemas.microsoft.com/office/powerpoint/2010/main" val="353626068"/>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Built-in platform monitoring</a:t>
            </a:r>
          </a:p>
        </p:txBody>
      </p:sp>
      <p:pic>
        <p:nvPicPr>
          <p:cNvPr id="3" name="Imagen 2" descr="Screen Shot 2016-01-09 at 18.14.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06" y="1448115"/>
            <a:ext cx="7674392" cy="3099323"/>
          </a:xfrm>
          <a:prstGeom prst="rect">
            <a:avLst/>
          </a:prstGeom>
        </p:spPr>
      </p:pic>
    </p:spTree>
    <p:extLst>
      <p:ext uri="{BB962C8B-B14F-4D97-AF65-F5344CB8AC3E}">
        <p14:creationId xmlns:p14="http://schemas.microsoft.com/office/powerpoint/2010/main" val="81038275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7" y="320039"/>
            <a:ext cx="8731802" cy="363558"/>
          </a:xfrm>
        </p:spPr>
        <p:txBody>
          <a:bodyPr/>
          <a:lstStyle/>
          <a:p>
            <a:r>
              <a:rPr lang="en-US" dirty="0" smtClean="0">
                <a:solidFill>
                  <a:srgbClr val="138A7E"/>
                </a:solidFill>
              </a:rPr>
              <a:t>Learning curves of </a:t>
            </a:r>
            <a:r>
              <a:rPr lang="en-US" dirty="0" err="1" smtClean="0">
                <a:solidFill>
                  <a:srgbClr val="138A7E"/>
                </a:solidFill>
              </a:rPr>
              <a:t>DevOps</a:t>
            </a:r>
            <a:r>
              <a:rPr lang="en-US" dirty="0" smtClean="0">
                <a:solidFill>
                  <a:srgbClr val="138A7E"/>
                </a:solidFill>
              </a:rPr>
              <a:t> Tools</a:t>
            </a:r>
            <a:endParaRPr lang="en" dirty="0">
              <a:solidFill>
                <a:srgbClr val="138A7E"/>
              </a:solidFill>
            </a:endParaRPr>
          </a:p>
        </p:txBody>
      </p:sp>
      <p:pic>
        <p:nvPicPr>
          <p:cNvPr id="5" name="Imagen 4" descr="CW52H_FWkAAVxpF.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51" y="1110578"/>
            <a:ext cx="3696758" cy="3270921"/>
          </a:xfrm>
          <a:prstGeom prst="rect">
            <a:avLst/>
          </a:prstGeom>
        </p:spPr>
      </p:pic>
    </p:spTree>
    <p:extLst>
      <p:ext uri="{BB962C8B-B14F-4D97-AF65-F5344CB8AC3E}">
        <p14:creationId xmlns:p14="http://schemas.microsoft.com/office/powerpoint/2010/main" val="1519063477"/>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Credentials management</a:t>
            </a:r>
          </a:p>
        </p:txBody>
      </p:sp>
      <p:pic>
        <p:nvPicPr>
          <p:cNvPr id="4" name="Imagen 3" descr="Screen Shot 2016-01-09 at 18.32.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29" y="1460964"/>
            <a:ext cx="5405267" cy="3105528"/>
          </a:xfrm>
          <a:prstGeom prst="rect">
            <a:avLst/>
          </a:prstGeom>
        </p:spPr>
      </p:pic>
    </p:spTree>
    <p:extLst>
      <p:ext uri="{BB962C8B-B14F-4D97-AF65-F5344CB8AC3E}">
        <p14:creationId xmlns:p14="http://schemas.microsoft.com/office/powerpoint/2010/main" val="468570408"/>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Explore install logs</a:t>
            </a:r>
          </a:p>
        </p:txBody>
      </p:sp>
      <p:pic>
        <p:nvPicPr>
          <p:cNvPr id="3" name="Imagen 2" descr="Screen Shot 2016-01-09 at 18.17.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6289" y="1548024"/>
            <a:ext cx="5979267" cy="2999746"/>
          </a:xfrm>
          <a:prstGeom prst="rect">
            <a:avLst/>
          </a:prstGeom>
        </p:spPr>
      </p:pic>
    </p:spTree>
    <p:extLst>
      <p:ext uri="{BB962C8B-B14F-4D97-AF65-F5344CB8AC3E}">
        <p14:creationId xmlns:p14="http://schemas.microsoft.com/office/powerpoint/2010/main" val="537686906"/>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Scale the platform</a:t>
            </a:r>
          </a:p>
        </p:txBody>
      </p:sp>
      <p:pic>
        <p:nvPicPr>
          <p:cNvPr id="4" name="Imagen 3" descr="Screen Shot 2016-01-09 at 18.16.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704" y="1689744"/>
            <a:ext cx="8113430" cy="2232164"/>
          </a:xfrm>
          <a:prstGeom prst="rect">
            <a:avLst/>
          </a:prstGeom>
        </p:spPr>
      </p:pic>
    </p:spTree>
    <p:extLst>
      <p:ext uri="{BB962C8B-B14F-4D97-AF65-F5344CB8AC3E}">
        <p14:creationId xmlns:p14="http://schemas.microsoft.com/office/powerpoint/2010/main" val="4254008107"/>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OpsManager</a:t>
            </a:r>
            <a:endParaRPr lang="en" dirty="0">
              <a:solidFill>
                <a:srgbClr val="138A7E"/>
              </a:solidFill>
            </a:endParaRPr>
          </a:p>
        </p:txBody>
      </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Easily import new products</a:t>
            </a:r>
          </a:p>
        </p:txBody>
      </p:sp>
      <p:pic>
        <p:nvPicPr>
          <p:cNvPr id="4" name="Imagen 3" descr="Screen Shot 2016-01-09 at 18.30.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1" y="1631385"/>
            <a:ext cx="1969792" cy="2849163"/>
          </a:xfrm>
          <a:prstGeom prst="rect">
            <a:avLst/>
          </a:prstGeom>
        </p:spPr>
      </p:pic>
    </p:spTree>
    <p:extLst>
      <p:ext uri="{BB962C8B-B14F-4D97-AF65-F5344CB8AC3E}">
        <p14:creationId xmlns:p14="http://schemas.microsoft.com/office/powerpoint/2010/main" val="1381706413"/>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Network</a:t>
            </a:r>
            <a:endParaRPr lang="en" dirty="0">
              <a:solidFill>
                <a:srgbClr val="138A7E"/>
              </a:solidFill>
            </a:endParaRPr>
          </a:p>
        </p:txBody>
      </p:sp>
      <p:grpSp>
        <p:nvGrpSpPr>
          <p:cNvPr id="3" name="Agrupar 2"/>
          <p:cNvGrpSpPr/>
          <p:nvPr/>
        </p:nvGrpSpPr>
        <p:grpSpPr>
          <a:xfrm>
            <a:off x="660762" y="3041609"/>
            <a:ext cx="3186103" cy="1452001"/>
            <a:chOff x="2670384" y="2250567"/>
            <a:chExt cx="3186103" cy="1452001"/>
          </a:xfrm>
        </p:grpSpPr>
        <p:pic>
          <p:nvPicPr>
            <p:cNvPr id="96" name="Shape 382"/>
            <p:cNvPicPr preferRelativeResize="0"/>
            <p:nvPr/>
          </p:nvPicPr>
          <p:blipFill rotWithShape="1">
            <a:blip r:embed="rId3">
              <a:alphaModFix/>
            </a:blip>
            <a:srcRect/>
            <a:stretch/>
          </p:blipFill>
          <p:spPr>
            <a:xfrm>
              <a:off x="2670384" y="2250567"/>
              <a:ext cx="3186103" cy="745228"/>
            </a:xfrm>
            <a:prstGeom prst="rect">
              <a:avLst/>
            </a:prstGeom>
            <a:noFill/>
            <a:ln>
              <a:noFill/>
            </a:ln>
          </p:spPr>
        </p:pic>
        <p:sp>
          <p:nvSpPr>
            <p:cNvPr id="97" name="Shape 383"/>
            <p:cNvSpPr/>
            <p:nvPr/>
          </p:nvSpPr>
          <p:spPr>
            <a:xfrm>
              <a:off x="2670384" y="3287235"/>
              <a:ext cx="3186103" cy="415333"/>
            </a:xfrm>
            <a:prstGeom prst="roundRect">
              <a:avLst>
                <a:gd name="adj" fmla="val 11122"/>
              </a:avLst>
            </a:prstGeom>
            <a:solidFill>
              <a:srgbClr val="5E5E5E"/>
            </a:solidFill>
            <a:ln>
              <a:noFill/>
            </a:ln>
          </p:spPr>
          <p:txBody>
            <a:bodyPr lIns="0" tIns="0" rIns="0" bIns="0" anchor="ctr" anchorCtr="0">
              <a:noAutofit/>
            </a:bodyPr>
            <a:lstStyle/>
            <a:p>
              <a:pPr marL="0" marR="0" lvl="0" indent="0" algn="l" rtl="0">
                <a:spcBef>
                  <a:spcPts val="0"/>
                </a:spcBef>
                <a:buSzPct val="25000"/>
                <a:buNone/>
              </a:pPr>
              <a:r>
                <a:rPr lang="en-US" sz="1800" b="0" i="0" u="none" strike="noStrike" cap="none" dirty="0">
                  <a:solidFill>
                    <a:srgbClr val="FFFFFF"/>
                  </a:solidFill>
                  <a:latin typeface="Arial"/>
                  <a:ea typeface="Arial"/>
                  <a:cs typeface="Arial"/>
                  <a:sym typeface="Arial"/>
                </a:rPr>
                <a:t>  </a:t>
              </a:r>
              <a:r>
                <a:rPr lang="en-US" sz="1400" b="0" i="0" u="none" strike="noStrike" cap="none" dirty="0" err="1">
                  <a:solidFill>
                    <a:srgbClr val="FFFFFF"/>
                  </a:solidFill>
                  <a:latin typeface="Arial"/>
                  <a:ea typeface="Arial"/>
                  <a:cs typeface="Arial"/>
                  <a:sym typeface="Arial"/>
                </a:rPr>
                <a:t>IaaS</a:t>
              </a:r>
              <a:endParaRPr lang="en-US" sz="1400" b="0" i="0" u="none" strike="noStrike" cap="none" dirty="0">
                <a:solidFill>
                  <a:srgbClr val="FFFFFF"/>
                </a:solidFill>
                <a:latin typeface="Arial"/>
                <a:ea typeface="Arial"/>
                <a:cs typeface="Arial"/>
                <a:sym typeface="Arial"/>
              </a:endParaRPr>
            </a:p>
          </p:txBody>
        </p:sp>
        <p:grpSp>
          <p:nvGrpSpPr>
            <p:cNvPr id="136" name="Agrupar 135"/>
            <p:cNvGrpSpPr/>
            <p:nvPr/>
          </p:nvGrpSpPr>
          <p:grpSpPr>
            <a:xfrm>
              <a:off x="3491249" y="3333465"/>
              <a:ext cx="2088895" cy="291440"/>
              <a:chOff x="5826957" y="4197831"/>
              <a:chExt cx="2088895" cy="291440"/>
            </a:xfrm>
          </p:grpSpPr>
          <p:pic>
            <p:nvPicPr>
              <p:cNvPr id="128" name="Shape 385"/>
              <p:cNvPicPr preferRelativeResize="0"/>
              <p:nvPr/>
            </p:nvPicPr>
            <p:blipFill rotWithShape="1">
              <a:blip r:embed="rId4">
                <a:alphaModFix/>
              </a:blip>
              <a:srcRect/>
              <a:stretch/>
            </p:blipFill>
            <p:spPr>
              <a:xfrm>
                <a:off x="5826957" y="4198726"/>
                <a:ext cx="288800" cy="289650"/>
              </a:xfrm>
              <a:prstGeom prst="rect">
                <a:avLst/>
              </a:prstGeom>
              <a:noFill/>
              <a:ln>
                <a:noFill/>
              </a:ln>
            </p:spPr>
          </p:pic>
          <p:pic>
            <p:nvPicPr>
              <p:cNvPr id="129" name="Shape 386"/>
              <p:cNvPicPr preferRelativeResize="0"/>
              <p:nvPr/>
            </p:nvPicPr>
            <p:blipFill rotWithShape="1">
              <a:blip r:embed="rId5">
                <a:alphaModFix/>
              </a:blip>
              <a:srcRect/>
              <a:stretch/>
            </p:blipFill>
            <p:spPr>
              <a:xfrm>
                <a:off x="6260967" y="4197831"/>
                <a:ext cx="289693" cy="290544"/>
              </a:xfrm>
              <a:prstGeom prst="rect">
                <a:avLst/>
              </a:prstGeom>
              <a:noFill/>
              <a:ln>
                <a:noFill/>
              </a:ln>
            </p:spPr>
          </p:pic>
          <p:pic>
            <p:nvPicPr>
              <p:cNvPr id="130" name="Shape 387"/>
              <p:cNvPicPr preferRelativeResize="0"/>
              <p:nvPr/>
            </p:nvPicPr>
            <p:blipFill rotWithShape="1">
              <a:blip r:embed="rId6">
                <a:alphaModFix/>
              </a:blip>
              <a:srcRect/>
              <a:stretch/>
            </p:blipFill>
            <p:spPr>
              <a:xfrm>
                <a:off x="6695873" y="4198278"/>
                <a:ext cx="785076" cy="290545"/>
              </a:xfrm>
              <a:prstGeom prst="rect">
                <a:avLst/>
              </a:prstGeom>
              <a:noFill/>
              <a:ln>
                <a:noFill/>
              </a:ln>
            </p:spPr>
          </p:pic>
          <p:pic>
            <p:nvPicPr>
              <p:cNvPr id="131" name="Shape 388"/>
              <p:cNvPicPr preferRelativeResize="0"/>
              <p:nvPr/>
            </p:nvPicPr>
            <p:blipFill rotWithShape="1">
              <a:blip r:embed="rId7">
                <a:alphaModFix/>
              </a:blip>
              <a:srcRect l="12296" t="1162" r="16472" b="27441"/>
              <a:stretch/>
            </p:blipFill>
            <p:spPr>
              <a:xfrm>
                <a:off x="7626159" y="4198726"/>
                <a:ext cx="289693" cy="290545"/>
              </a:xfrm>
              <a:prstGeom prst="rect">
                <a:avLst/>
              </a:prstGeom>
              <a:noFill/>
              <a:ln>
                <a:noFill/>
              </a:ln>
            </p:spPr>
          </p:pic>
        </p:grpSp>
        <p:sp>
          <p:nvSpPr>
            <p:cNvPr id="99" name="Shape 391"/>
            <p:cNvSpPr/>
            <p:nvPr/>
          </p:nvSpPr>
          <p:spPr>
            <a:xfrm>
              <a:off x="2670384" y="2995795"/>
              <a:ext cx="3186103" cy="291440"/>
            </a:xfrm>
            <a:prstGeom prst="roundRect">
              <a:avLst>
                <a:gd name="adj" fmla="val 13079"/>
              </a:avLst>
            </a:prstGeom>
            <a:solidFill>
              <a:srgbClr val="29756E"/>
            </a:solidFill>
            <a:ln>
              <a:noFill/>
            </a:ln>
          </p:spPr>
          <p:txBody>
            <a:bodyPr lIns="0" tIns="0" rIns="0" bIns="0" anchor="ctr" anchorCtr="0">
              <a:noAutofit/>
            </a:bodyPr>
            <a:lstStyle/>
            <a:p>
              <a:pPr marL="0" marR="0" lvl="0" indent="0" algn="ctr" rtl="0">
                <a:spcBef>
                  <a:spcPts val="0"/>
                </a:spcBef>
                <a:buSzPct val="25000"/>
                <a:buNone/>
              </a:pPr>
              <a:r>
                <a:rPr lang="en-US" sz="1600" b="0" i="0" u="none" strike="noStrike" cap="none" dirty="0" smtClean="0">
                  <a:solidFill>
                    <a:srgbClr val="FFFFFF"/>
                  </a:solidFill>
                  <a:latin typeface="Arial"/>
                  <a:ea typeface="Arial"/>
                  <a:cs typeface="Arial"/>
                  <a:sym typeface="Arial"/>
                </a:rPr>
                <a:t>BOSH</a:t>
              </a:r>
              <a:endParaRPr lang="en-US" sz="1600" b="0" i="0" u="none" strike="noStrike" cap="none" dirty="0">
                <a:solidFill>
                  <a:srgbClr val="FFFFFF"/>
                </a:solidFill>
                <a:latin typeface="Arial"/>
                <a:ea typeface="Arial"/>
                <a:cs typeface="Arial"/>
                <a:sym typeface="Arial"/>
              </a:endParaRPr>
            </a:p>
          </p:txBody>
        </p:sp>
        <p:pic>
          <p:nvPicPr>
            <p:cNvPr id="127" name="Shape 419"/>
            <p:cNvPicPr preferRelativeResize="0"/>
            <p:nvPr/>
          </p:nvPicPr>
          <p:blipFill rotWithShape="1">
            <a:blip r:embed="rId8">
              <a:alphaModFix/>
            </a:blip>
            <a:srcRect/>
            <a:stretch/>
          </p:blipFill>
          <p:spPr>
            <a:xfrm>
              <a:off x="2670384" y="2250567"/>
              <a:ext cx="3186103" cy="771429"/>
            </a:xfrm>
            <a:prstGeom prst="rect">
              <a:avLst/>
            </a:prstGeom>
            <a:noFill/>
            <a:ln>
              <a:noFill/>
            </a:ln>
          </p:spPr>
        </p:pic>
      </p:grpSp>
      <p:sp>
        <p:nvSpPr>
          <p:cNvPr id="137" name="Marcador de texto 2"/>
          <p:cNvSpPr>
            <a:spLocks noGrp="1"/>
          </p:cNvSpPr>
          <p:nvPr>
            <p:ph type="body" idx="1"/>
          </p:nvPr>
        </p:nvSpPr>
        <p:spPr>
          <a:xfrm>
            <a:off x="163517" y="953888"/>
            <a:ext cx="8742701" cy="3526660"/>
          </a:xfrm>
        </p:spPr>
        <p:txBody>
          <a:bodyPr/>
          <a:lstStyle/>
          <a:p>
            <a:pPr marL="0" indent="0">
              <a:buNone/>
            </a:pPr>
            <a:r>
              <a:rPr lang="en" sz="2400" dirty="0" smtClean="0"/>
              <a:t>Pivotal Network provides a rich set of products for Pivotal OpsManager</a:t>
            </a:r>
          </a:p>
        </p:txBody>
      </p:sp>
      <p:grpSp>
        <p:nvGrpSpPr>
          <p:cNvPr id="13" name="Agrupar 12"/>
          <p:cNvGrpSpPr/>
          <p:nvPr/>
        </p:nvGrpSpPr>
        <p:grpSpPr>
          <a:xfrm>
            <a:off x="556823" y="1831498"/>
            <a:ext cx="3377583" cy="1136487"/>
            <a:chOff x="556824" y="1528911"/>
            <a:chExt cx="3377583" cy="1136487"/>
          </a:xfrm>
        </p:grpSpPr>
        <p:pic>
          <p:nvPicPr>
            <p:cNvPr id="4" name="Imagen 3" descr="Screen Shot 2016-01-09 at 17.53.13.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824" y="1528911"/>
              <a:ext cx="1128597" cy="377999"/>
            </a:xfrm>
            <a:prstGeom prst="rect">
              <a:avLst/>
            </a:prstGeom>
          </p:spPr>
        </p:pic>
        <p:pic>
          <p:nvPicPr>
            <p:cNvPr id="5" name="Imagen 4" descr="Screen Shot 2016-01-09 at 17.53.44.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6824" y="1884084"/>
              <a:ext cx="1128597" cy="397234"/>
            </a:xfrm>
            <a:prstGeom prst="rect">
              <a:avLst/>
            </a:prstGeom>
          </p:spPr>
        </p:pic>
        <p:pic>
          <p:nvPicPr>
            <p:cNvPr id="6" name="Imagen 5" descr="Screen Shot 2016-01-09 at 17.54.00.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85421" y="2231942"/>
              <a:ext cx="1123145" cy="433456"/>
            </a:xfrm>
            <a:prstGeom prst="rect">
              <a:avLst/>
            </a:prstGeom>
          </p:spPr>
        </p:pic>
        <p:pic>
          <p:nvPicPr>
            <p:cNvPr id="7" name="Imagen 6" descr="Screen Shot 2016-01-09 at 17.54.08.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85421" y="1884083"/>
              <a:ext cx="1125839" cy="397234"/>
            </a:xfrm>
            <a:prstGeom prst="rect">
              <a:avLst/>
            </a:prstGeom>
          </p:spPr>
        </p:pic>
        <p:pic>
          <p:nvPicPr>
            <p:cNvPr id="8" name="Imagen 7" descr="Screen Shot 2016-01-09 at 17.53.5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85421" y="1528911"/>
              <a:ext cx="1125839" cy="374407"/>
            </a:xfrm>
            <a:prstGeom prst="rect">
              <a:avLst/>
            </a:prstGeom>
          </p:spPr>
        </p:pic>
        <p:pic>
          <p:nvPicPr>
            <p:cNvPr id="9" name="Imagen 8" descr="Screen Shot 2016-01-09 at 17.56.54.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6824" y="2272667"/>
              <a:ext cx="1128596" cy="392730"/>
            </a:xfrm>
            <a:prstGeom prst="rect">
              <a:avLst/>
            </a:prstGeom>
          </p:spPr>
        </p:pic>
        <p:pic>
          <p:nvPicPr>
            <p:cNvPr id="10" name="Imagen 9" descr="Screen Shot 2016-01-09 at 17.57.46.pn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08566" y="1528911"/>
              <a:ext cx="1125840" cy="355173"/>
            </a:xfrm>
            <a:prstGeom prst="rect">
              <a:avLst/>
            </a:prstGeom>
          </p:spPr>
        </p:pic>
        <p:pic>
          <p:nvPicPr>
            <p:cNvPr id="11" name="Imagen 10" descr="Screen Shot 2016-01-09 at 17.57.57.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11260" y="1876053"/>
              <a:ext cx="1123146" cy="337294"/>
            </a:xfrm>
            <a:prstGeom prst="rect">
              <a:avLst/>
            </a:prstGeom>
          </p:spPr>
        </p:pic>
        <p:pic>
          <p:nvPicPr>
            <p:cNvPr id="12" name="Imagen 11" descr="Screen Shot 2016-01-09 at 17.58.06.pn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08567" y="2206203"/>
              <a:ext cx="1125840" cy="459194"/>
            </a:xfrm>
            <a:prstGeom prst="rect">
              <a:avLst/>
            </a:prstGeom>
          </p:spPr>
        </p:pic>
      </p:grpSp>
      <p:sp>
        <p:nvSpPr>
          <p:cNvPr id="54" name="CuadroTexto 53"/>
          <p:cNvSpPr txBox="1"/>
          <p:nvPr/>
        </p:nvSpPr>
        <p:spPr>
          <a:xfrm>
            <a:off x="4104241" y="2044046"/>
            <a:ext cx="4700927" cy="584776"/>
          </a:xfrm>
          <a:prstGeom prst="rect">
            <a:avLst/>
          </a:prstGeom>
          <a:noFill/>
        </p:spPr>
        <p:txBody>
          <a:bodyPr wrap="none" rtlCol="0">
            <a:spAutoFit/>
          </a:bodyPr>
          <a:lstStyle/>
          <a:p>
            <a:r>
              <a:rPr lang="en" sz="3200" dirty="0">
                <a:hlinkClick r:id="rId18"/>
              </a:rPr>
              <a:t>https://network.pivotal.io/</a:t>
            </a:r>
            <a:endParaRPr lang="en" sz="3200" dirty="0"/>
          </a:p>
        </p:txBody>
      </p:sp>
    </p:spTree>
    <p:extLst>
      <p:ext uri="{BB962C8B-B14F-4D97-AF65-F5344CB8AC3E}">
        <p14:creationId xmlns:p14="http://schemas.microsoft.com/office/powerpoint/2010/main" val="991054656"/>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a:t>
            </a:r>
            <a:endParaRPr lang="en" dirty="0">
              <a:solidFill>
                <a:srgbClr val="138A7E"/>
              </a:solidFill>
            </a:endParaRPr>
          </a:p>
        </p:txBody>
      </p:sp>
      <p:pic>
        <p:nvPicPr>
          <p:cNvPr id="5" name="Imagen 4" descr="Screen Shot 2016-01-09 at 18.39.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449" y="1407539"/>
            <a:ext cx="3149600" cy="2438400"/>
          </a:xfrm>
          <a:prstGeom prst="rect">
            <a:avLst/>
          </a:prstGeom>
        </p:spPr>
      </p:pic>
      <p:sp>
        <p:nvSpPr>
          <p:cNvPr id="7" name="CuadroTexto 6"/>
          <p:cNvSpPr txBox="1"/>
          <p:nvPr/>
        </p:nvSpPr>
        <p:spPr>
          <a:xfrm>
            <a:off x="4492322" y="2320343"/>
            <a:ext cx="3078725" cy="307777"/>
          </a:xfrm>
          <a:prstGeom prst="rect">
            <a:avLst/>
          </a:prstGeom>
          <a:noFill/>
        </p:spPr>
        <p:txBody>
          <a:bodyPr wrap="none" rtlCol="0">
            <a:spAutoFit/>
          </a:bodyPr>
          <a:lstStyle/>
          <a:p>
            <a:r>
              <a:rPr lang="en" dirty="0" smtClean="0">
                <a:solidFill>
                  <a:schemeClr val="bg1"/>
                </a:solidFill>
              </a:rPr>
              <a:t>Manifest templates and UI rendering</a:t>
            </a:r>
            <a:endParaRPr lang="en" dirty="0">
              <a:solidFill>
                <a:schemeClr val="bg1"/>
              </a:solidFill>
            </a:endParaRPr>
          </a:p>
        </p:txBody>
      </p:sp>
      <p:sp>
        <p:nvSpPr>
          <p:cNvPr id="8" name="CuadroTexto 7"/>
          <p:cNvSpPr txBox="1"/>
          <p:nvPr/>
        </p:nvSpPr>
        <p:spPr>
          <a:xfrm>
            <a:off x="4492322" y="1891668"/>
            <a:ext cx="2778913" cy="307777"/>
          </a:xfrm>
          <a:prstGeom prst="rect">
            <a:avLst/>
          </a:prstGeom>
          <a:noFill/>
        </p:spPr>
        <p:txBody>
          <a:bodyPr wrap="none" rtlCol="0">
            <a:spAutoFit/>
          </a:bodyPr>
          <a:lstStyle/>
          <a:p>
            <a:r>
              <a:rPr lang="en" dirty="0" smtClean="0">
                <a:solidFill>
                  <a:schemeClr val="bg1"/>
                </a:solidFill>
              </a:rPr>
              <a:t>Migration from previous versions</a:t>
            </a:r>
            <a:endParaRPr lang="en" dirty="0">
              <a:solidFill>
                <a:schemeClr val="bg1"/>
              </a:solidFill>
            </a:endParaRPr>
          </a:p>
        </p:txBody>
      </p:sp>
      <p:sp>
        <p:nvSpPr>
          <p:cNvPr id="9" name="CuadroTexto 8"/>
          <p:cNvSpPr txBox="1"/>
          <p:nvPr/>
        </p:nvSpPr>
        <p:spPr>
          <a:xfrm>
            <a:off x="4492322" y="3072107"/>
            <a:ext cx="1421959" cy="307777"/>
          </a:xfrm>
          <a:prstGeom prst="rect">
            <a:avLst/>
          </a:prstGeom>
          <a:noFill/>
        </p:spPr>
        <p:txBody>
          <a:bodyPr wrap="none" rtlCol="0">
            <a:spAutoFit/>
          </a:bodyPr>
          <a:lstStyle/>
          <a:p>
            <a:r>
              <a:rPr lang="en" dirty="0" smtClean="0">
                <a:solidFill>
                  <a:schemeClr val="bg1"/>
                </a:solidFill>
              </a:rPr>
              <a:t>BOSH releases</a:t>
            </a:r>
            <a:endParaRPr lang="en" dirty="0">
              <a:solidFill>
                <a:schemeClr val="bg1"/>
              </a:solidFill>
            </a:endParaRPr>
          </a:p>
        </p:txBody>
      </p:sp>
      <p:cxnSp>
        <p:nvCxnSpPr>
          <p:cNvPr id="10" name="Conector recto de flecha 9"/>
          <p:cNvCxnSpPr>
            <a:stCxn id="8" idx="1"/>
          </p:cNvCxnSpPr>
          <p:nvPr/>
        </p:nvCxnSpPr>
        <p:spPr>
          <a:xfrm flipH="1" flipV="1">
            <a:off x="3379349" y="2039976"/>
            <a:ext cx="1112973" cy="55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7" idx="1"/>
          </p:cNvCxnSpPr>
          <p:nvPr/>
        </p:nvCxnSpPr>
        <p:spPr>
          <a:xfrm flipH="1" flipV="1">
            <a:off x="3095920" y="2459686"/>
            <a:ext cx="1396402" cy="145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9" idx="1"/>
          </p:cNvCxnSpPr>
          <p:nvPr/>
        </p:nvCxnSpPr>
        <p:spPr>
          <a:xfrm flipH="1">
            <a:off x="3946208" y="3225996"/>
            <a:ext cx="546114" cy="22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1327291"/>
      </p:ext>
    </p:extLst>
  </p:cSld>
  <p:clrMapOvr>
    <a:masterClrMapping/>
  </p:clrMapOvr>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UI rendering</a:t>
            </a:r>
            <a:endParaRPr lang="en" dirty="0">
              <a:solidFill>
                <a:srgbClr val="138A7E"/>
              </a:solidFill>
            </a:endParaRPr>
          </a:p>
        </p:txBody>
      </p:sp>
      <p:pic>
        <p:nvPicPr>
          <p:cNvPr id="3" name="Imagen 2" descr="Screen Shot 2016-01-09 at 18.43.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924" y="1133764"/>
            <a:ext cx="8132116" cy="3076230"/>
          </a:xfrm>
          <a:prstGeom prst="rect">
            <a:avLst/>
          </a:prstGeom>
        </p:spPr>
      </p:pic>
      <p:pic>
        <p:nvPicPr>
          <p:cNvPr id="4" name="Imagen 3" descr="Screen Shot 2016-01-09 at 18.44.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3475" y="2251176"/>
            <a:ext cx="4128834" cy="1692600"/>
          </a:xfrm>
          <a:prstGeom prst="rect">
            <a:avLst/>
          </a:prstGeom>
        </p:spPr>
      </p:pic>
    </p:spTree>
    <p:extLst>
      <p:ext uri="{BB962C8B-B14F-4D97-AF65-F5344CB8AC3E}">
        <p14:creationId xmlns:p14="http://schemas.microsoft.com/office/powerpoint/2010/main" val="1666366026"/>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Pivotal Product manifest templates</a:t>
            </a:r>
            <a:endParaRPr lang="en" dirty="0">
              <a:solidFill>
                <a:srgbClr val="138A7E"/>
              </a:solidFill>
            </a:endParaRPr>
          </a:p>
        </p:txBody>
      </p:sp>
      <p:pic>
        <p:nvPicPr>
          <p:cNvPr id="5" name="Imagen 4" descr="Screen Shot 2016-01-09 at 18.46.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609" y="1012260"/>
            <a:ext cx="5465870" cy="3498947"/>
          </a:xfrm>
          <a:prstGeom prst="rect">
            <a:avLst/>
          </a:prstGeom>
        </p:spPr>
      </p:pic>
    </p:spTree>
    <p:extLst>
      <p:ext uri="{BB962C8B-B14F-4D97-AF65-F5344CB8AC3E}">
        <p14:creationId xmlns:p14="http://schemas.microsoft.com/office/powerpoint/2010/main" val="3768373491"/>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BOSH Resources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5061457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resources</a:t>
            </a:r>
            <a:endParaRPr lang="en" dirty="0">
              <a:solidFill>
                <a:srgbClr val="138A7E"/>
              </a:solidFill>
            </a:endParaRPr>
          </a:p>
        </p:txBody>
      </p:sp>
      <p:sp>
        <p:nvSpPr>
          <p:cNvPr id="5" name="Marcador de texto 2"/>
          <p:cNvSpPr>
            <a:spLocks noGrp="1"/>
          </p:cNvSpPr>
          <p:nvPr>
            <p:ph type="body" idx="1"/>
          </p:nvPr>
        </p:nvSpPr>
        <p:spPr>
          <a:xfrm>
            <a:off x="158066" y="953889"/>
            <a:ext cx="8895318" cy="3602970"/>
          </a:xfrm>
        </p:spPr>
        <p:txBody>
          <a:bodyPr/>
          <a:lstStyle/>
          <a:p>
            <a:pPr marL="179388" indent="-179388"/>
            <a:r>
              <a:rPr lang="en" dirty="0"/>
              <a:t>Documentation: </a:t>
            </a:r>
            <a:r>
              <a:rPr lang="en" dirty="0">
                <a:hlinkClick r:id="rId3"/>
              </a:rPr>
              <a:t>http://bosh.io/</a:t>
            </a:r>
            <a:r>
              <a:rPr lang="en" dirty="0" smtClean="0">
                <a:hlinkClick r:id="rId3"/>
              </a:rPr>
              <a:t>docs</a:t>
            </a:r>
            <a:endParaRPr lang="en" dirty="0" smtClean="0"/>
          </a:p>
          <a:p>
            <a:pPr marL="179388" indent="-179388"/>
            <a:r>
              <a:rPr lang="en" dirty="0"/>
              <a:t>Github: </a:t>
            </a:r>
            <a:r>
              <a:rPr lang="en" dirty="0">
                <a:hlinkClick r:id="rId4"/>
              </a:rPr>
              <a:t>https://github.com/cloudfoundry/</a:t>
            </a:r>
            <a:r>
              <a:rPr lang="en" dirty="0" smtClean="0">
                <a:hlinkClick r:id="rId4"/>
              </a:rPr>
              <a:t>bosh</a:t>
            </a:r>
            <a:endParaRPr lang="en" dirty="0"/>
          </a:p>
          <a:p>
            <a:pPr marL="179388" indent="-179388"/>
            <a:r>
              <a:rPr lang="en" dirty="0" smtClean="0"/>
              <a:t>Mailing </a:t>
            </a:r>
            <a:r>
              <a:rPr lang="en" dirty="0"/>
              <a:t>list: </a:t>
            </a:r>
            <a:r>
              <a:rPr lang="en" dirty="0">
                <a:hlinkClick r:id="rId5"/>
              </a:rPr>
              <a:t>https://lists.cloudfoundry.org/pipermail/cf-</a:t>
            </a:r>
            <a:r>
              <a:rPr lang="en" dirty="0" smtClean="0">
                <a:hlinkClick r:id="rId5"/>
              </a:rPr>
              <a:t>bosh</a:t>
            </a:r>
            <a:endParaRPr lang="en" dirty="0" smtClean="0"/>
          </a:p>
          <a:p>
            <a:pPr marL="179388" indent="-179388"/>
            <a:r>
              <a:rPr lang="en" dirty="0"/>
              <a:t>Pivotal Tracker: </a:t>
            </a:r>
            <a:r>
              <a:rPr lang="en" dirty="0">
                <a:hlinkClick r:id="rId6"/>
              </a:rPr>
              <a:t>https://www.pivotaltracker.com/n/projects/956238</a:t>
            </a:r>
            <a:endParaRPr lang="en" dirty="0" smtClean="0"/>
          </a:p>
        </p:txBody>
      </p:sp>
    </p:spTree>
    <p:extLst>
      <p:ext uri="{BB962C8B-B14F-4D97-AF65-F5344CB8AC3E}">
        <p14:creationId xmlns:p14="http://schemas.microsoft.com/office/powerpoint/2010/main" val="577204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BOSH &amp; Cloud Foundry</a:t>
            </a:r>
            <a:endParaRPr lang="en" dirty="0">
              <a:solidFill>
                <a:srgbClr val="138A7E"/>
              </a:solidFill>
            </a:endParaRPr>
          </a:p>
        </p:txBody>
      </p:sp>
      <p:sp>
        <p:nvSpPr>
          <p:cNvPr id="22" name="Rounded Rectangle 4"/>
          <p:cNvSpPr/>
          <p:nvPr/>
        </p:nvSpPr>
        <p:spPr>
          <a:xfrm>
            <a:off x="4460875" y="1275485"/>
            <a:ext cx="3286125" cy="1611966"/>
          </a:xfrm>
          <a:prstGeom prst="roundRect">
            <a:avLst/>
          </a:prstGeom>
          <a:solidFill>
            <a:schemeClr val="tx1">
              <a:alpha val="39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
          <p:cNvSpPr/>
          <p:nvPr/>
        </p:nvSpPr>
        <p:spPr>
          <a:xfrm>
            <a:off x="857251" y="2117513"/>
            <a:ext cx="5762624" cy="1321934"/>
          </a:xfrm>
          <a:prstGeom prst="roundRect">
            <a:avLst/>
          </a:prstGeom>
          <a:solidFill>
            <a:schemeClr val="tx1">
              <a:alpha val="1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13"/>
          <p:cNvSpPr/>
          <p:nvPr/>
        </p:nvSpPr>
        <p:spPr>
          <a:xfrm>
            <a:off x="2527299" y="2943426"/>
            <a:ext cx="3971925" cy="444065"/>
          </a:xfrm>
          <a:prstGeom prst="roundRect">
            <a:avLst/>
          </a:prstGeom>
          <a:solidFill>
            <a:srgbClr val="AEBF2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VMs</a:t>
            </a:r>
            <a:endParaRPr lang="en-US" dirty="0"/>
          </a:p>
        </p:txBody>
      </p:sp>
      <p:sp>
        <p:nvSpPr>
          <p:cNvPr id="25" name="Rounded Rectangle 18"/>
          <p:cNvSpPr/>
          <p:nvPr/>
        </p:nvSpPr>
        <p:spPr>
          <a:xfrm>
            <a:off x="4564498" y="2171699"/>
            <a:ext cx="1875596" cy="682625"/>
          </a:xfrm>
          <a:prstGeom prst="roundRect">
            <a:avLst/>
          </a:prstGeom>
          <a:solidFill>
            <a:srgbClr val="199EDF"/>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containers</a:t>
            </a:r>
            <a:endParaRPr lang="en-US" dirty="0"/>
          </a:p>
        </p:txBody>
      </p:sp>
      <p:sp>
        <p:nvSpPr>
          <p:cNvPr id="26" name="Rounded Rectangle 19"/>
          <p:cNvSpPr/>
          <p:nvPr/>
        </p:nvSpPr>
        <p:spPr>
          <a:xfrm>
            <a:off x="4564498" y="1380380"/>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apps</a:t>
            </a:r>
            <a:endParaRPr lang="en-US" dirty="0"/>
          </a:p>
        </p:txBody>
      </p:sp>
      <p:sp>
        <p:nvSpPr>
          <p:cNvPr id="27" name="Rounded Rectangle 22"/>
          <p:cNvSpPr/>
          <p:nvPr/>
        </p:nvSpPr>
        <p:spPr>
          <a:xfrm>
            <a:off x="2527299" y="2193445"/>
            <a:ext cx="1868094" cy="682625"/>
          </a:xfrm>
          <a:prstGeom prst="roundRect">
            <a:avLst/>
          </a:prstGeom>
          <a:solidFill>
            <a:schemeClr val="accent2">
              <a:lumMod val="60000"/>
              <a:lumOff val="40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services</a:t>
            </a:r>
            <a:endParaRPr lang="en-US" dirty="0"/>
          </a:p>
        </p:txBody>
      </p:sp>
      <p:sp>
        <p:nvSpPr>
          <p:cNvPr id="28" name="TextBox 3"/>
          <p:cNvSpPr txBox="1"/>
          <p:nvPr/>
        </p:nvSpPr>
        <p:spPr>
          <a:xfrm>
            <a:off x="1348975" y="2635250"/>
            <a:ext cx="693469" cy="307777"/>
          </a:xfrm>
          <a:prstGeom prst="rect">
            <a:avLst/>
          </a:prstGeom>
          <a:noFill/>
        </p:spPr>
        <p:txBody>
          <a:bodyPr wrap="none" rtlCol="0">
            <a:spAutoFit/>
          </a:bodyPr>
          <a:lstStyle/>
          <a:p>
            <a:pPr algn="ctr"/>
            <a:r>
              <a:rPr lang="en-US" dirty="0" smtClean="0">
                <a:solidFill>
                  <a:srgbClr val="138A7E"/>
                </a:solidFill>
              </a:rPr>
              <a:t>BOSH</a:t>
            </a:r>
          </a:p>
        </p:txBody>
      </p:sp>
      <p:sp>
        <p:nvSpPr>
          <p:cNvPr id="29" name="TextBox 21"/>
          <p:cNvSpPr txBox="1"/>
          <p:nvPr/>
        </p:nvSpPr>
        <p:spPr>
          <a:xfrm>
            <a:off x="6651332" y="1597025"/>
            <a:ext cx="902811" cy="523220"/>
          </a:xfrm>
          <a:prstGeom prst="rect">
            <a:avLst/>
          </a:prstGeom>
          <a:noFill/>
        </p:spPr>
        <p:txBody>
          <a:bodyPr wrap="none" rtlCol="0">
            <a:spAutoFit/>
          </a:bodyPr>
          <a:lstStyle/>
          <a:p>
            <a:pPr algn="ctr"/>
            <a:r>
              <a:rPr lang="en-US" dirty="0" smtClean="0">
                <a:solidFill>
                  <a:srgbClr val="138A7E"/>
                </a:solidFill>
              </a:rPr>
              <a:t>Cloud</a:t>
            </a:r>
          </a:p>
          <a:p>
            <a:pPr algn="ctr"/>
            <a:r>
              <a:rPr lang="en-US" dirty="0" smtClean="0">
                <a:solidFill>
                  <a:srgbClr val="138A7E"/>
                </a:solidFill>
              </a:rPr>
              <a:t> Foundry</a:t>
            </a:r>
          </a:p>
        </p:txBody>
      </p:sp>
      <p:sp>
        <p:nvSpPr>
          <p:cNvPr id="30" name="Rounded Rectangle 23"/>
          <p:cNvSpPr/>
          <p:nvPr/>
        </p:nvSpPr>
        <p:spPr>
          <a:xfrm>
            <a:off x="2539999" y="4028132"/>
            <a:ext cx="3971925" cy="49624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Hardware</a:t>
            </a:r>
            <a:endParaRPr lang="en-US" dirty="0"/>
          </a:p>
        </p:txBody>
      </p:sp>
      <p:sp>
        <p:nvSpPr>
          <p:cNvPr id="31" name="Rounded Rectangle 24"/>
          <p:cNvSpPr/>
          <p:nvPr/>
        </p:nvSpPr>
        <p:spPr>
          <a:xfrm>
            <a:off x="2533649" y="3483055"/>
            <a:ext cx="3971925" cy="458304"/>
          </a:xfrm>
          <a:prstGeom prst="roundRect">
            <a:avLst/>
          </a:prstGeom>
          <a:solidFill>
            <a:schemeClr val="accent3">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err="1" smtClean="0"/>
              <a:t>IaaS</a:t>
            </a:r>
            <a:endParaRPr lang="en-US" dirty="0"/>
          </a:p>
        </p:txBody>
      </p:sp>
    </p:spTree>
    <p:extLst>
      <p:ext uri="{BB962C8B-B14F-4D97-AF65-F5344CB8AC3E}">
        <p14:creationId xmlns:p14="http://schemas.microsoft.com/office/powerpoint/2010/main" val="2079256667"/>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Feedback</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047594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Feedback</a:t>
            </a:r>
            <a:endParaRPr lang="en" dirty="0">
              <a:solidFill>
                <a:srgbClr val="138A7E"/>
              </a:solidFill>
            </a:endParaRPr>
          </a:p>
        </p:txBody>
      </p:sp>
      <p:sp>
        <p:nvSpPr>
          <p:cNvPr id="5" name="Marcador de texto 2"/>
          <p:cNvSpPr>
            <a:spLocks noGrp="1"/>
          </p:cNvSpPr>
          <p:nvPr>
            <p:ph type="body" idx="1"/>
          </p:nvPr>
        </p:nvSpPr>
        <p:spPr>
          <a:xfrm>
            <a:off x="158066" y="953889"/>
            <a:ext cx="8895318" cy="3602970"/>
          </a:xfrm>
        </p:spPr>
        <p:txBody>
          <a:bodyPr anchor="ctr"/>
          <a:lstStyle/>
          <a:p>
            <a:pPr marL="0" indent="0" algn="ctr">
              <a:buNone/>
            </a:pPr>
            <a:r>
              <a:rPr lang="en-US" dirty="0" smtClean="0"/>
              <a:t>Please complete the online evaluation in the</a:t>
            </a:r>
          </a:p>
          <a:p>
            <a:pPr marL="0" indent="0" algn="ctr">
              <a:buNone/>
            </a:pPr>
            <a:r>
              <a:rPr lang="en-US" dirty="0" smtClean="0"/>
              <a:t>“My Career and Development Center”</a:t>
            </a:r>
            <a:endParaRPr lang="en" dirty="0" smtClean="0"/>
          </a:p>
        </p:txBody>
      </p:sp>
    </p:spTree>
    <p:extLst>
      <p:ext uri="{BB962C8B-B14F-4D97-AF65-F5344CB8AC3E}">
        <p14:creationId xmlns:p14="http://schemas.microsoft.com/office/powerpoint/2010/main" val="3871109854"/>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pic>
        <p:nvPicPr>
          <p:cNvPr id="1348" name="Shape 1348"/>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349" name="Shape 1349"/>
          <p:cNvSpPr txBox="1"/>
          <p:nvPr/>
        </p:nvSpPr>
        <p:spPr>
          <a:xfrm>
            <a:off x="446035" y="1487155"/>
            <a:ext cx="3965191" cy="1975189"/>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Open.</a:t>
            </a:r>
          </a:p>
          <a:p>
            <a:pPr marL="0" marR="0" lvl="0" indent="0" algn="l" rtl="0">
              <a:spcBef>
                <a:spcPts val="0"/>
              </a:spcBef>
              <a:spcAft>
                <a:spcPts val="0"/>
              </a:spcAft>
              <a:buClr>
                <a:schemeClr val="lt1"/>
              </a:buClr>
              <a:buSzPct val="25000"/>
              <a:buFont typeface="Roboto"/>
              <a:buNone/>
            </a:pPr>
            <a:r>
              <a:rPr lang="en-US" sz="4000" b="1">
                <a:solidFill>
                  <a:schemeClr val="lt1"/>
                </a:solidFill>
                <a:latin typeface="Roboto"/>
                <a:ea typeface="Roboto"/>
                <a:cs typeface="Roboto"/>
                <a:sym typeface="Roboto"/>
              </a:rPr>
              <a:t>Agile.</a:t>
            </a:r>
          </a:p>
          <a:p>
            <a:pPr marL="0" marR="0" lvl="0" indent="0" algn="l" rtl="0">
              <a:spcBef>
                <a:spcPts val="0"/>
              </a:spcBef>
              <a:buClr>
                <a:schemeClr val="lt1"/>
              </a:buClr>
              <a:buSzPct val="25000"/>
              <a:buFont typeface="Roboto"/>
              <a:buNone/>
            </a:pPr>
            <a:r>
              <a:rPr lang="en-US" sz="4000" b="1">
                <a:solidFill>
                  <a:schemeClr val="lt1"/>
                </a:solidFill>
                <a:latin typeface="Roboto"/>
                <a:ea typeface="Roboto"/>
                <a:cs typeface="Roboto"/>
                <a:sym typeface="Roboto"/>
              </a:rPr>
              <a:t>Cloud-Ready.</a:t>
            </a:r>
          </a:p>
        </p:txBody>
      </p:sp>
      <p:pic>
        <p:nvPicPr>
          <p:cNvPr id="1350" name="Shape 1350"/>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9763893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xfrm>
            <a:off x="158066" y="320039"/>
            <a:ext cx="8742703" cy="363558"/>
          </a:xfrm>
          <a:prstGeom prst="rect">
            <a:avLst/>
          </a:prstGeom>
          <a:noFill/>
          <a:ln>
            <a:noFill/>
          </a:ln>
        </p:spPr>
        <p:txBody>
          <a:bodyPr lIns="0" tIns="0" rIns="0" bIns="0" anchor="ctr" anchorCtr="0">
            <a:noAutofit/>
          </a:bodyPr>
          <a:lstStyle/>
          <a:p>
            <a:pPr marL="0" marR="0" lvl="0" indent="0" algn="l" rtl="0">
              <a:spcBef>
                <a:spcPts val="0"/>
              </a:spcBef>
              <a:buClr>
                <a:schemeClr val="accent1"/>
              </a:buClr>
              <a:buSzPct val="25000"/>
              <a:buFont typeface="Arial"/>
              <a:buNone/>
            </a:pPr>
            <a:r>
              <a:rPr lang="en-US" sz="3200" b="0" i="0" u="none" strike="noStrike" cap="none" dirty="0">
                <a:solidFill>
                  <a:schemeClr val="accent1"/>
                </a:solidFill>
                <a:latin typeface="Arial"/>
                <a:ea typeface="Arial"/>
                <a:cs typeface="Arial"/>
                <a:sym typeface="Arial"/>
              </a:rPr>
              <a:t>The BOSH Architecture</a:t>
            </a:r>
          </a:p>
        </p:txBody>
      </p:sp>
      <p:grpSp>
        <p:nvGrpSpPr>
          <p:cNvPr id="2" name="Agrupar 1"/>
          <p:cNvGrpSpPr/>
          <p:nvPr/>
        </p:nvGrpSpPr>
        <p:grpSpPr>
          <a:xfrm>
            <a:off x="3331740" y="1019201"/>
            <a:ext cx="4862884" cy="3377560"/>
            <a:chOff x="3600450" y="334881"/>
            <a:chExt cx="5357765" cy="4218053"/>
          </a:xfrm>
        </p:grpSpPr>
        <p:sp>
          <p:nvSpPr>
            <p:cNvPr id="8" name="Shape 181"/>
            <p:cNvSpPr/>
            <p:nvPr/>
          </p:nvSpPr>
          <p:spPr>
            <a:xfrm>
              <a:off x="5235419"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DB</a:t>
              </a:r>
            </a:p>
          </p:txBody>
        </p:sp>
        <p:sp>
          <p:nvSpPr>
            <p:cNvPr id="9" name="Shape 182"/>
            <p:cNvSpPr/>
            <p:nvPr/>
          </p:nvSpPr>
          <p:spPr>
            <a:xfrm>
              <a:off x="6640781" y="334881"/>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Blob Store</a:t>
              </a:r>
            </a:p>
          </p:txBody>
        </p:sp>
        <p:sp>
          <p:nvSpPr>
            <p:cNvPr id="10" name="Shape 183"/>
            <p:cNvSpPr/>
            <p:nvPr/>
          </p:nvSpPr>
          <p:spPr>
            <a:xfrm>
              <a:off x="44958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Worker</a:t>
              </a:r>
            </a:p>
          </p:txBody>
        </p:sp>
        <p:sp>
          <p:nvSpPr>
            <p:cNvPr id="11" name="Shape 184"/>
            <p:cNvSpPr/>
            <p:nvPr/>
          </p:nvSpPr>
          <p:spPr>
            <a:xfrm>
              <a:off x="5938101"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NATS</a:t>
              </a:r>
            </a:p>
          </p:txBody>
        </p:sp>
        <p:sp>
          <p:nvSpPr>
            <p:cNvPr id="12" name="Shape 185"/>
            <p:cNvSpPr/>
            <p:nvPr/>
          </p:nvSpPr>
          <p:spPr>
            <a:xfrm>
              <a:off x="7380400" y="2015866"/>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Health Monitor</a:t>
              </a:r>
            </a:p>
          </p:txBody>
        </p:sp>
        <p:sp>
          <p:nvSpPr>
            <p:cNvPr id="13" name="Shape 186"/>
            <p:cNvSpPr/>
            <p:nvPr/>
          </p:nvSpPr>
          <p:spPr>
            <a:xfrm>
              <a:off x="4495798" y="2856359"/>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CPI</a:t>
              </a:r>
            </a:p>
          </p:txBody>
        </p:sp>
        <p:sp>
          <p:nvSpPr>
            <p:cNvPr id="14" name="Shape 187"/>
            <p:cNvSpPr/>
            <p:nvPr/>
          </p:nvSpPr>
          <p:spPr>
            <a:xfrm>
              <a:off x="593810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rgbClr val="138A7E"/>
                </a:buClr>
                <a:buSzPct val="25000"/>
                <a:buFont typeface="Arial"/>
                <a:buNone/>
              </a:pPr>
              <a:r>
                <a:rPr lang="en-US" sz="1200" b="1" i="0" u="none" strike="noStrike" cap="none">
                  <a:solidFill>
                    <a:srgbClr val="138A7E"/>
                  </a:solidFill>
                  <a:latin typeface="Arial"/>
                  <a:ea typeface="Arial"/>
                  <a:cs typeface="Arial"/>
                  <a:sym typeface="Arial"/>
                </a:rPr>
                <a:t>Director</a:t>
              </a:r>
            </a:p>
          </p:txBody>
        </p:sp>
        <p:sp>
          <p:nvSpPr>
            <p:cNvPr id="15" name="Shape 188"/>
            <p:cNvSpPr/>
            <p:nvPr/>
          </p:nvSpPr>
          <p:spPr>
            <a:xfrm>
              <a:off x="6014301" y="1279391"/>
              <a:ext cx="199198" cy="26580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6" name="Shape 189"/>
            <p:cNvSpPr/>
            <p:nvPr/>
          </p:nvSpPr>
          <p:spPr>
            <a:xfrm>
              <a:off x="4505651" y="1175374"/>
              <a:ext cx="1042499" cy="440699"/>
            </a:xfrm>
            <a:prstGeom prst="roundRect">
              <a:avLst>
                <a:gd name="adj" fmla="val 4579"/>
              </a:avLst>
            </a:prstGeom>
            <a:solidFill>
              <a:srgbClr val="BFBFBF"/>
            </a:solidFill>
            <a:ln>
              <a:noFill/>
            </a:ln>
          </p:spPr>
          <p:txBody>
            <a:bodyPr lIns="320025" tIns="0" rIns="0" bIns="0" anchor="ctr" anchorCtr="0">
              <a:noAutofit/>
            </a:bodyPr>
            <a:lstStyle/>
            <a:p>
              <a:pPr marL="0" marR="0" lvl="0" indent="0" algn="l" rtl="0">
                <a:spcBef>
                  <a:spcPts val="0"/>
                </a:spcBef>
                <a:spcAft>
                  <a:spcPts val="0"/>
                </a:spcAft>
                <a:buClr>
                  <a:schemeClr val="accent1"/>
                </a:buClr>
                <a:buSzPct val="25000"/>
                <a:buFont typeface="Arial"/>
                <a:buNone/>
              </a:pPr>
              <a:r>
                <a:rPr lang="en-US" sz="1200" b="1" i="0" u="none" strike="noStrike" cap="none" dirty="0">
                  <a:solidFill>
                    <a:schemeClr val="accent1"/>
                  </a:solidFill>
                  <a:latin typeface="Arial"/>
                  <a:ea typeface="Arial"/>
                  <a:cs typeface="Arial"/>
                  <a:sym typeface="Arial"/>
                </a:rPr>
                <a:t>CLI</a:t>
              </a:r>
            </a:p>
          </p:txBody>
        </p:sp>
        <p:sp>
          <p:nvSpPr>
            <p:cNvPr id="17" name="Shape 190"/>
            <p:cNvSpPr/>
            <p:nvPr/>
          </p:nvSpPr>
          <p:spPr>
            <a:xfrm>
              <a:off x="5331217" y="2896334"/>
              <a:ext cx="3626998" cy="1656600"/>
            </a:xfrm>
            <a:prstGeom prst="ellipse">
              <a:avLst/>
            </a:prstGeom>
            <a:solidFill>
              <a:srgbClr val="D8D8D8"/>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18" name="Shape 191"/>
            <p:cNvSpPr/>
            <p:nvPr/>
          </p:nvSpPr>
          <p:spPr>
            <a:xfrm>
              <a:off x="6169417" y="2997334"/>
              <a:ext cx="2685600" cy="1441500"/>
            </a:xfrm>
            <a:prstGeom prst="ellipse">
              <a:avLst/>
            </a:prstGeom>
            <a:solidFill>
              <a:srgbClr val="BFBFBF"/>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grpSp>
          <p:nvGrpSpPr>
            <p:cNvPr id="19" name="Shape 192"/>
            <p:cNvGrpSpPr/>
            <p:nvPr/>
          </p:nvGrpSpPr>
          <p:grpSpPr>
            <a:xfrm>
              <a:off x="6702816" y="2615930"/>
              <a:ext cx="1760517" cy="1612099"/>
              <a:chOff x="6543472" y="2685770"/>
              <a:chExt cx="1760517" cy="1612099"/>
            </a:xfrm>
          </p:grpSpPr>
          <p:grpSp>
            <p:nvGrpSpPr>
              <p:cNvPr id="20" name="Shape 193"/>
              <p:cNvGrpSpPr/>
              <p:nvPr/>
            </p:nvGrpSpPr>
            <p:grpSpPr>
              <a:xfrm>
                <a:off x="6543472" y="2969161"/>
                <a:ext cx="1757093" cy="1328708"/>
                <a:chOff x="3740682" y="2800349"/>
                <a:chExt cx="1757093" cy="1328708"/>
              </a:xfrm>
            </p:grpSpPr>
            <p:pic>
              <p:nvPicPr>
                <p:cNvPr id="28" name="Shape 194"/>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9" name="Shape 195"/>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30" name="Shape 196"/>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31" name="Shape 197"/>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32" name="Shape 198"/>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33" name="Shape 199"/>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nvGrpSpPr>
              <p:cNvPr id="21" name="Shape 200"/>
              <p:cNvGrpSpPr/>
              <p:nvPr/>
            </p:nvGrpSpPr>
            <p:grpSpPr>
              <a:xfrm>
                <a:off x="6546896" y="2685770"/>
                <a:ext cx="1757093" cy="1328708"/>
                <a:chOff x="3740682" y="2800349"/>
                <a:chExt cx="1757093" cy="1328708"/>
              </a:xfrm>
            </p:grpSpPr>
            <p:pic>
              <p:nvPicPr>
                <p:cNvPr id="22" name="Shape 201"/>
                <p:cNvPicPr preferRelativeResize="0"/>
                <p:nvPr/>
              </p:nvPicPr>
              <p:blipFill rotWithShape="1">
                <a:blip r:embed="rId3">
                  <a:alphaModFix/>
                </a:blip>
                <a:srcRect/>
                <a:stretch/>
              </p:blipFill>
              <p:spPr>
                <a:xfrm>
                  <a:off x="3740682" y="2800349"/>
                  <a:ext cx="478500" cy="560700"/>
                </a:xfrm>
                <a:prstGeom prst="rect">
                  <a:avLst/>
                </a:prstGeom>
                <a:noFill/>
                <a:ln>
                  <a:noFill/>
                </a:ln>
              </p:spPr>
            </p:pic>
            <p:pic>
              <p:nvPicPr>
                <p:cNvPr id="23" name="Shape 202"/>
                <p:cNvPicPr preferRelativeResize="0"/>
                <p:nvPr/>
              </p:nvPicPr>
              <p:blipFill rotWithShape="1">
                <a:blip r:embed="rId3">
                  <a:alphaModFix/>
                </a:blip>
                <a:srcRect/>
                <a:stretch/>
              </p:blipFill>
              <p:spPr>
                <a:xfrm>
                  <a:off x="3996403" y="2953950"/>
                  <a:ext cx="478500" cy="560700"/>
                </a:xfrm>
                <a:prstGeom prst="rect">
                  <a:avLst/>
                </a:prstGeom>
                <a:noFill/>
                <a:ln>
                  <a:noFill/>
                </a:ln>
              </p:spPr>
            </p:pic>
            <p:pic>
              <p:nvPicPr>
                <p:cNvPr id="24" name="Shape 203"/>
                <p:cNvPicPr preferRelativeResize="0"/>
                <p:nvPr/>
              </p:nvPicPr>
              <p:blipFill rotWithShape="1">
                <a:blip r:embed="rId3">
                  <a:alphaModFix/>
                </a:blip>
                <a:srcRect/>
                <a:stretch/>
              </p:blipFill>
              <p:spPr>
                <a:xfrm>
                  <a:off x="4252121" y="3107551"/>
                  <a:ext cx="478500" cy="560700"/>
                </a:xfrm>
                <a:prstGeom prst="rect">
                  <a:avLst/>
                </a:prstGeom>
                <a:noFill/>
                <a:ln>
                  <a:noFill/>
                </a:ln>
              </p:spPr>
            </p:pic>
            <p:pic>
              <p:nvPicPr>
                <p:cNvPr id="25" name="Shape 204"/>
                <p:cNvPicPr preferRelativeResize="0"/>
                <p:nvPr/>
              </p:nvPicPr>
              <p:blipFill rotWithShape="1">
                <a:blip r:embed="rId3">
                  <a:alphaModFix/>
                </a:blip>
                <a:srcRect/>
                <a:stretch/>
              </p:blipFill>
              <p:spPr>
                <a:xfrm>
                  <a:off x="4507841" y="3261155"/>
                  <a:ext cx="478500" cy="560700"/>
                </a:xfrm>
                <a:prstGeom prst="rect">
                  <a:avLst/>
                </a:prstGeom>
                <a:noFill/>
                <a:ln>
                  <a:noFill/>
                </a:ln>
              </p:spPr>
            </p:pic>
            <p:pic>
              <p:nvPicPr>
                <p:cNvPr id="26" name="Shape 205"/>
                <p:cNvPicPr preferRelativeResize="0"/>
                <p:nvPr/>
              </p:nvPicPr>
              <p:blipFill rotWithShape="1">
                <a:blip r:embed="rId3">
                  <a:alphaModFix/>
                </a:blip>
                <a:srcRect/>
                <a:stretch/>
              </p:blipFill>
              <p:spPr>
                <a:xfrm>
                  <a:off x="4763560" y="3414757"/>
                  <a:ext cx="478500" cy="560700"/>
                </a:xfrm>
                <a:prstGeom prst="rect">
                  <a:avLst/>
                </a:prstGeom>
                <a:noFill/>
                <a:ln>
                  <a:noFill/>
                </a:ln>
              </p:spPr>
            </p:pic>
            <p:pic>
              <p:nvPicPr>
                <p:cNvPr id="27" name="Shape 206"/>
                <p:cNvPicPr preferRelativeResize="0"/>
                <p:nvPr/>
              </p:nvPicPr>
              <p:blipFill rotWithShape="1">
                <a:blip r:embed="rId3">
                  <a:alphaModFix/>
                </a:blip>
                <a:srcRect/>
                <a:stretch/>
              </p:blipFill>
              <p:spPr>
                <a:xfrm>
                  <a:off x="5019276" y="3568357"/>
                  <a:ext cx="478500" cy="560700"/>
                </a:xfrm>
                <a:prstGeom prst="rect">
                  <a:avLst/>
                </a:prstGeom>
                <a:noFill/>
                <a:ln>
                  <a:noFill/>
                </a:ln>
              </p:spPr>
            </p:pic>
          </p:grpSp>
        </p:grpSp>
        <p:sp>
          <p:nvSpPr>
            <p:cNvPr id="35" name="Shape 208"/>
            <p:cNvSpPr/>
            <p:nvPr/>
          </p:nvSpPr>
          <p:spPr>
            <a:xfrm>
              <a:off x="5197584" y="4120144"/>
              <a:ext cx="1760954" cy="280500"/>
            </a:xfrm>
            <a:prstGeom prst="roundRect">
              <a:avLst>
                <a:gd name="adj" fmla="val 16667"/>
              </a:avLst>
            </a:prstGeom>
            <a:solidFill>
              <a:srgbClr val="D8D8D8"/>
            </a:solidFill>
            <a:ln>
              <a:noFill/>
            </a:ln>
          </p:spPr>
          <p:txBody>
            <a:bodyPr lIns="91425" tIns="45700" rIns="91425" bIns="45700" anchor="ctr" anchorCtr="0">
              <a:noAutofit/>
            </a:bodyPr>
            <a:lstStyle/>
            <a:p>
              <a:pPr marL="0" marR="0" lvl="0" indent="0" algn="l" rtl="0">
                <a:spcBef>
                  <a:spcPts val="0"/>
                </a:spcBef>
                <a:buClr>
                  <a:srgbClr val="262626"/>
                </a:buClr>
                <a:buSzPct val="25000"/>
                <a:buFont typeface="Arial"/>
                <a:buNone/>
              </a:pPr>
              <a:r>
                <a:rPr lang="en-US" sz="1600" b="0" i="0" u="none" strike="noStrike" cap="none" dirty="0">
                  <a:solidFill>
                    <a:srgbClr val="262626"/>
                  </a:solidFill>
                  <a:latin typeface="Arial"/>
                  <a:ea typeface="Arial"/>
                  <a:cs typeface="Arial"/>
                  <a:sym typeface="Arial"/>
                </a:rPr>
                <a:t>Outer shell</a:t>
              </a:r>
            </a:p>
          </p:txBody>
        </p:sp>
        <p:sp>
          <p:nvSpPr>
            <p:cNvPr id="34" name="Shape 207"/>
            <p:cNvSpPr/>
            <p:nvPr/>
          </p:nvSpPr>
          <p:spPr>
            <a:xfrm>
              <a:off x="5197582" y="3739145"/>
              <a:ext cx="1658795" cy="280500"/>
            </a:xfrm>
            <a:prstGeom prst="roundRect">
              <a:avLst>
                <a:gd name="adj" fmla="val 16667"/>
              </a:avLst>
            </a:prstGeom>
            <a:solidFill>
              <a:srgbClr val="BFBFBF"/>
            </a:solidFill>
            <a:ln>
              <a:noFill/>
            </a:ln>
          </p:spPr>
          <p:txBody>
            <a:bodyPr lIns="91425" tIns="45700" rIns="91425" bIns="45700" anchor="ctr" anchorCtr="0">
              <a:noAutofit/>
            </a:bodyPr>
            <a:lstStyle/>
            <a:p>
              <a:pPr marL="0" marR="0" lvl="0" indent="0" algn="l" rtl="0">
                <a:spcBef>
                  <a:spcPts val="0"/>
                </a:spcBef>
                <a:buClr>
                  <a:schemeClr val="dk1"/>
                </a:buClr>
                <a:buSzPct val="25000"/>
                <a:buFont typeface="Arial"/>
                <a:buNone/>
              </a:pPr>
              <a:r>
                <a:rPr lang="en-US" sz="1600" b="0" i="0" u="none" strike="noStrike" cap="none" dirty="0">
                  <a:solidFill>
                    <a:schemeClr val="dk1"/>
                  </a:solidFill>
                  <a:latin typeface="Arial"/>
                  <a:ea typeface="Arial"/>
                  <a:cs typeface="Arial"/>
                  <a:sym typeface="Arial"/>
                </a:rPr>
                <a:t>Inner shell</a:t>
              </a:r>
            </a:p>
          </p:txBody>
        </p:sp>
        <p:sp>
          <p:nvSpPr>
            <p:cNvPr id="36" name="Shape 209"/>
            <p:cNvSpPr txBox="1"/>
            <p:nvPr/>
          </p:nvSpPr>
          <p:spPr>
            <a:xfrm>
              <a:off x="6980599" y="3878817"/>
              <a:ext cx="1019385" cy="338700"/>
            </a:xfrm>
            <a:prstGeom prst="rect">
              <a:avLst/>
            </a:prstGeom>
            <a:noFill/>
            <a:ln>
              <a:noFill/>
            </a:ln>
          </p:spPr>
          <p:txBody>
            <a:bodyPr lIns="91425" tIns="45700" rIns="91425" bIns="45700" anchor="t" anchorCtr="0">
              <a:noAutofit/>
            </a:bodyPr>
            <a:lstStyle/>
            <a:p>
              <a:pPr marL="0" marR="0" lvl="0" indent="0" algn="ctr" rtl="0">
                <a:spcBef>
                  <a:spcPts val="0"/>
                </a:spcBef>
                <a:buClr>
                  <a:srgbClr val="138A7E"/>
                </a:buClr>
                <a:buSzPct val="25000"/>
                <a:buFont typeface="Arial"/>
                <a:buNone/>
              </a:pPr>
              <a:r>
                <a:rPr lang="en-US" sz="1600" b="0" i="0" u="none" strike="noStrike" cap="none" dirty="0">
                  <a:solidFill>
                    <a:srgbClr val="138A7E"/>
                  </a:solidFill>
                  <a:latin typeface="Arial"/>
                  <a:ea typeface="Arial"/>
                  <a:cs typeface="Arial"/>
                  <a:sym typeface="Arial"/>
                </a:rPr>
                <a:t>Agents</a:t>
              </a:r>
            </a:p>
          </p:txBody>
        </p:sp>
        <p:sp>
          <p:nvSpPr>
            <p:cNvPr id="37" name="Shape 210"/>
            <p:cNvSpPr/>
            <p:nvPr/>
          </p:nvSpPr>
          <p:spPr>
            <a:xfrm>
              <a:off x="5294626" y="439062"/>
              <a:ext cx="206699" cy="215700"/>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8" name="Shape 211"/>
            <p:cNvSpPr/>
            <p:nvPr/>
          </p:nvSpPr>
          <p:spPr>
            <a:xfrm rot="11256522">
              <a:off x="5985580" y="2135577"/>
              <a:ext cx="242434" cy="213966"/>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39" name="Shape 212"/>
            <p:cNvSpPr/>
            <p:nvPr/>
          </p:nvSpPr>
          <p:spPr>
            <a:xfrm>
              <a:off x="4554219" y="1310525"/>
              <a:ext cx="233698" cy="186300"/>
            </a:xfrm>
            <a:custGeom>
              <a:avLst/>
              <a:gdLst/>
              <a:ahLst/>
              <a:cxnLst/>
              <a:rect l="0" t="0" r="0" b="0"/>
              <a:pathLst>
                <a:path w="120000" h="120000" extrusionOk="0">
                  <a:moveTo>
                    <a:pt x="59957" y="69227"/>
                  </a:moveTo>
                  <a:lnTo>
                    <a:pt x="59957" y="83679"/>
                  </a:lnTo>
                  <a:lnTo>
                    <a:pt x="94898" y="83679"/>
                  </a:lnTo>
                  <a:lnTo>
                    <a:pt x="94898" y="69227"/>
                  </a:lnTo>
                  <a:close/>
                  <a:moveTo>
                    <a:pt x="14926" y="16073"/>
                  </a:moveTo>
                  <a:lnTo>
                    <a:pt x="14926" y="32353"/>
                  </a:lnTo>
                  <a:lnTo>
                    <a:pt x="42048" y="49833"/>
                  </a:lnTo>
                  <a:lnTo>
                    <a:pt x="14926" y="67314"/>
                  </a:lnTo>
                  <a:lnTo>
                    <a:pt x="14926" y="83593"/>
                  </a:lnTo>
                  <a:lnTo>
                    <a:pt x="56509" y="56793"/>
                  </a:lnTo>
                  <a:lnTo>
                    <a:pt x="56509" y="42873"/>
                  </a:lnTo>
                  <a:close/>
                  <a:moveTo>
                    <a:pt x="9501" y="0"/>
                  </a:moveTo>
                  <a:lnTo>
                    <a:pt x="110498" y="0"/>
                  </a:lnTo>
                  <a:cubicBezTo>
                    <a:pt x="115746" y="0"/>
                    <a:pt x="120000" y="5340"/>
                    <a:pt x="120000" y="11929"/>
                  </a:cubicBezTo>
                  <a:lnTo>
                    <a:pt x="120000" y="108070"/>
                  </a:lnTo>
                  <a:cubicBezTo>
                    <a:pt x="120000" y="114659"/>
                    <a:pt x="115746" y="119999"/>
                    <a:pt x="110498" y="119999"/>
                  </a:cubicBezTo>
                  <a:lnTo>
                    <a:pt x="9501" y="119999"/>
                  </a:lnTo>
                  <a:cubicBezTo>
                    <a:pt x="4253" y="119999"/>
                    <a:pt x="0" y="114659"/>
                    <a:pt x="0" y="108070"/>
                  </a:cubicBezTo>
                  <a:lnTo>
                    <a:pt x="0" y="11929"/>
                  </a:lnTo>
                  <a:cubicBezTo>
                    <a:pt x="0" y="5340"/>
                    <a:pt x="4253" y="0"/>
                    <a:pt x="9501" y="0"/>
                  </a:cubicBezTo>
                  <a:close/>
                </a:path>
              </a:pathLst>
            </a:cu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0" name="Shape 213"/>
            <p:cNvSpPr/>
            <p:nvPr/>
          </p:nvSpPr>
          <p:spPr>
            <a:xfrm>
              <a:off x="7434320" y="2156791"/>
              <a:ext cx="179999" cy="158700"/>
            </a:xfrm>
            <a:prstGeom prst="heart">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sp>
          <p:nvSpPr>
            <p:cNvPr id="41" name="Shape 214"/>
            <p:cNvSpPr/>
            <p:nvPr/>
          </p:nvSpPr>
          <p:spPr>
            <a:xfrm rot="18900000">
              <a:off x="6727381" y="527614"/>
              <a:ext cx="153158" cy="153158"/>
            </a:xfrm>
            <a:prstGeom prst="teardrop">
              <a:avLst>
                <a:gd name="adj" fmla="val 149574"/>
              </a:avLst>
            </a:prstGeom>
            <a:solidFill>
              <a:schemeClr val="accent1"/>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cxnSp>
          <p:nvCxnSpPr>
            <p:cNvPr id="42" name="Shape 215"/>
            <p:cNvCxnSpPr>
              <a:stCxn id="8" idx="2"/>
              <a:endCxn id="9" idx="2"/>
            </p:cNvCxnSpPr>
            <p:nvPr/>
          </p:nvCxnSpPr>
          <p:spPr>
            <a:xfrm rot="16200000" flipH="1">
              <a:off x="6459118" y="73130"/>
              <a:ext cx="600" cy="1405499"/>
            </a:xfrm>
            <a:prstGeom prst="bentConnector3">
              <a:avLst>
                <a:gd name="adj1" fmla="val 37041750"/>
              </a:avLst>
            </a:prstGeom>
            <a:noFill/>
            <a:ln w="19050" cap="flat" cmpd="sng">
              <a:solidFill>
                <a:srgbClr val="7F7F7F"/>
              </a:solidFill>
              <a:prstDash val="solid"/>
              <a:round/>
              <a:headEnd type="none" w="med" len="med"/>
              <a:tailEnd type="none" w="med" len="med"/>
            </a:ln>
          </p:spPr>
        </p:cxnSp>
        <p:cxnSp>
          <p:nvCxnSpPr>
            <p:cNvPr id="43" name="Shape 216"/>
            <p:cNvCxnSpPr>
              <a:stCxn id="14" idx="0"/>
            </p:cNvCxnSpPr>
            <p:nvPr/>
          </p:nvCxnSpPr>
          <p:spPr>
            <a:xfrm rot="10800000">
              <a:off x="6459350" y="996874"/>
              <a:ext cx="0" cy="178500"/>
            </a:xfrm>
            <a:prstGeom prst="straightConnector1">
              <a:avLst/>
            </a:prstGeom>
            <a:noFill/>
            <a:ln w="19050" cap="flat" cmpd="sng">
              <a:solidFill>
                <a:srgbClr val="7F7F7F"/>
              </a:solidFill>
              <a:prstDash val="solid"/>
              <a:round/>
              <a:headEnd type="none" w="med" len="med"/>
              <a:tailEnd type="none" w="med" len="med"/>
            </a:ln>
          </p:spPr>
        </p:cxnSp>
        <p:cxnSp>
          <p:nvCxnSpPr>
            <p:cNvPr id="44" name="Shape 217"/>
            <p:cNvCxnSpPr>
              <a:stCxn id="16" idx="1"/>
            </p:cNvCxnSpPr>
            <p:nvPr/>
          </p:nvCxnSpPr>
          <p:spPr>
            <a:xfrm rot="10800000">
              <a:off x="3819551" y="1395723"/>
              <a:ext cx="686100" cy="0"/>
            </a:xfrm>
            <a:prstGeom prst="straightConnector1">
              <a:avLst/>
            </a:prstGeom>
            <a:noFill/>
            <a:ln w="19050" cap="flat" cmpd="sng">
              <a:solidFill>
                <a:srgbClr val="7F7F7F"/>
              </a:solidFill>
              <a:prstDash val="solid"/>
              <a:round/>
              <a:headEnd type="none" w="med" len="med"/>
              <a:tailEnd type="none" w="med" len="med"/>
            </a:ln>
          </p:spPr>
        </p:cxnSp>
        <p:pic>
          <p:nvPicPr>
            <p:cNvPr id="45" name="Shape 218"/>
            <p:cNvPicPr preferRelativeResize="0"/>
            <p:nvPr/>
          </p:nvPicPr>
          <p:blipFill rotWithShape="1">
            <a:blip r:embed="rId4">
              <a:alphaModFix/>
            </a:blip>
            <a:srcRect/>
            <a:stretch/>
          </p:blipFill>
          <p:spPr>
            <a:xfrm>
              <a:off x="3600450" y="971550"/>
              <a:ext cx="438299" cy="776399"/>
            </a:xfrm>
            <a:prstGeom prst="rect">
              <a:avLst/>
            </a:prstGeom>
            <a:noFill/>
            <a:ln>
              <a:noFill/>
            </a:ln>
          </p:spPr>
        </p:pic>
        <p:cxnSp>
          <p:nvCxnSpPr>
            <p:cNvPr id="46" name="Shape 219"/>
            <p:cNvCxnSpPr>
              <a:stCxn id="16" idx="3"/>
              <a:endCxn id="14" idx="1"/>
            </p:cNvCxnSpPr>
            <p:nvPr/>
          </p:nvCxnSpPr>
          <p:spPr>
            <a:xfrm>
              <a:off x="5548150" y="1395723"/>
              <a:ext cx="390000" cy="0"/>
            </a:xfrm>
            <a:prstGeom prst="straightConnector1">
              <a:avLst/>
            </a:prstGeom>
            <a:noFill/>
            <a:ln w="19050" cap="flat" cmpd="sng">
              <a:solidFill>
                <a:srgbClr val="7F7F7F"/>
              </a:solidFill>
              <a:prstDash val="solid"/>
              <a:round/>
              <a:headEnd type="none" w="med" len="med"/>
              <a:tailEnd type="none" w="med" len="med"/>
            </a:ln>
          </p:spPr>
        </p:cxnSp>
        <p:cxnSp>
          <p:nvCxnSpPr>
            <p:cNvPr id="47" name="Shape 220"/>
            <p:cNvCxnSpPr>
              <a:stCxn id="14" idx="2"/>
              <a:endCxn id="11" idx="0"/>
            </p:cNvCxnSpPr>
            <p:nvPr/>
          </p:nvCxnSpPr>
          <p:spPr>
            <a:xfrm>
              <a:off x="6459350" y="1616073"/>
              <a:ext cx="0" cy="399899"/>
            </a:xfrm>
            <a:prstGeom prst="straightConnector1">
              <a:avLst/>
            </a:prstGeom>
            <a:noFill/>
            <a:ln w="19050" cap="flat" cmpd="sng">
              <a:solidFill>
                <a:srgbClr val="7F7F7F"/>
              </a:solidFill>
              <a:prstDash val="solid"/>
              <a:round/>
              <a:headEnd type="none" w="med" len="med"/>
              <a:tailEnd type="none" w="med" len="med"/>
            </a:ln>
          </p:spPr>
        </p:cxnSp>
        <p:cxnSp>
          <p:nvCxnSpPr>
            <p:cNvPr id="48" name="Shape 221"/>
            <p:cNvCxnSpPr>
              <a:stCxn id="11" idx="3"/>
              <a:endCxn id="12" idx="1"/>
            </p:cNvCxnSpPr>
            <p:nvPr/>
          </p:nvCxnSpPr>
          <p:spPr>
            <a:xfrm>
              <a:off x="6980600" y="2236215"/>
              <a:ext cx="399900" cy="0"/>
            </a:xfrm>
            <a:prstGeom prst="straightConnector1">
              <a:avLst/>
            </a:prstGeom>
            <a:noFill/>
            <a:ln w="19050" cap="flat" cmpd="sng">
              <a:solidFill>
                <a:srgbClr val="7F7F7F"/>
              </a:solidFill>
              <a:prstDash val="solid"/>
              <a:round/>
              <a:headEnd type="none" w="med" len="med"/>
              <a:tailEnd type="none" w="med" len="med"/>
            </a:ln>
          </p:spPr>
        </p:cxnSp>
        <p:cxnSp>
          <p:nvCxnSpPr>
            <p:cNvPr id="49" name="Shape 222"/>
            <p:cNvCxnSpPr>
              <a:stCxn id="10" idx="2"/>
              <a:endCxn id="13" idx="0"/>
            </p:cNvCxnSpPr>
            <p:nvPr/>
          </p:nvCxnSpPr>
          <p:spPr>
            <a:xfrm>
              <a:off x="5017049" y="2456565"/>
              <a:ext cx="0" cy="399900"/>
            </a:xfrm>
            <a:prstGeom prst="straightConnector1">
              <a:avLst/>
            </a:prstGeom>
            <a:noFill/>
            <a:ln w="19050" cap="flat" cmpd="sng">
              <a:solidFill>
                <a:srgbClr val="7F7F7F"/>
              </a:solidFill>
              <a:prstDash val="solid"/>
              <a:round/>
              <a:headEnd type="none" w="med" len="med"/>
              <a:tailEnd type="none" w="med" len="med"/>
            </a:ln>
          </p:spPr>
        </p:cxnSp>
        <p:cxnSp>
          <p:nvCxnSpPr>
            <p:cNvPr id="50" name="Shape 223"/>
            <p:cNvCxnSpPr>
              <a:stCxn id="11" idx="2"/>
              <a:endCxn id="22" idx="1"/>
            </p:cNvCxnSpPr>
            <p:nvPr/>
          </p:nvCxnSpPr>
          <p:spPr>
            <a:xfrm rot="16200000" flipH="1">
              <a:off x="6362900" y="2553015"/>
              <a:ext cx="439800" cy="246900"/>
            </a:xfrm>
            <a:prstGeom prst="bentConnector2">
              <a:avLst/>
            </a:prstGeom>
            <a:noFill/>
            <a:ln w="19050" cap="flat" cmpd="sng">
              <a:solidFill>
                <a:srgbClr val="7F7F7F"/>
              </a:solidFill>
              <a:prstDash val="solid"/>
              <a:round/>
              <a:headEnd type="none" w="med" len="med"/>
              <a:tailEnd type="none" w="med" len="med"/>
            </a:ln>
          </p:spPr>
        </p:cxnSp>
        <p:cxnSp>
          <p:nvCxnSpPr>
            <p:cNvPr id="51" name="Shape 224"/>
            <p:cNvCxnSpPr>
              <a:stCxn id="13" idx="3"/>
            </p:cNvCxnSpPr>
            <p:nvPr/>
          </p:nvCxnSpPr>
          <p:spPr>
            <a:xfrm>
              <a:off x="5538297" y="3076709"/>
              <a:ext cx="1167900" cy="0"/>
            </a:xfrm>
            <a:prstGeom prst="straightConnector1">
              <a:avLst/>
            </a:prstGeom>
            <a:noFill/>
            <a:ln w="19050" cap="flat" cmpd="sng">
              <a:solidFill>
                <a:srgbClr val="7F7F7F"/>
              </a:solidFill>
              <a:prstDash val="solid"/>
              <a:round/>
              <a:headEnd type="none" w="med" len="med"/>
              <a:tailEnd type="none" w="med" len="med"/>
            </a:ln>
          </p:spPr>
        </p:cxnSp>
        <p:cxnSp>
          <p:nvCxnSpPr>
            <p:cNvPr id="52" name="Shape 225"/>
            <p:cNvCxnSpPr>
              <a:stCxn id="9" idx="3"/>
              <a:endCxn id="27" idx="3"/>
            </p:cNvCxnSpPr>
            <p:nvPr/>
          </p:nvCxnSpPr>
          <p:spPr>
            <a:xfrm>
              <a:off x="7683280" y="555230"/>
              <a:ext cx="780000" cy="3109200"/>
            </a:xfrm>
            <a:prstGeom prst="bentConnector3">
              <a:avLst>
                <a:gd name="adj1" fmla="val 129313"/>
              </a:avLst>
            </a:prstGeom>
            <a:noFill/>
            <a:ln w="19050" cap="flat" cmpd="sng">
              <a:solidFill>
                <a:srgbClr val="7F7F7F"/>
              </a:solidFill>
              <a:prstDash val="solid"/>
              <a:round/>
              <a:headEnd type="none" w="med" len="med"/>
              <a:tailEnd type="none" w="med" len="med"/>
            </a:ln>
          </p:spPr>
        </p:cxnSp>
        <p:cxnSp>
          <p:nvCxnSpPr>
            <p:cNvPr id="53" name="Shape 226"/>
            <p:cNvCxnSpPr/>
            <p:nvPr/>
          </p:nvCxnSpPr>
          <p:spPr>
            <a:xfrm rot="10800000" flipH="1">
              <a:off x="5017041" y="1816066"/>
              <a:ext cx="1442400" cy="199800"/>
            </a:xfrm>
            <a:prstGeom prst="bentConnector2">
              <a:avLst/>
            </a:prstGeom>
            <a:noFill/>
            <a:ln w="19050" cap="flat" cmpd="sng">
              <a:solidFill>
                <a:srgbClr val="7F7F7F"/>
              </a:solidFill>
              <a:prstDash val="solid"/>
              <a:round/>
              <a:headEnd type="none" w="med" len="med"/>
              <a:tailEnd type="none" w="med" len="med"/>
            </a:ln>
          </p:spPr>
        </p:cxnSp>
      </p:grpSp>
      <p:sp>
        <p:nvSpPr>
          <p:cNvPr id="55" name="Marcador de texto 2"/>
          <p:cNvSpPr>
            <a:spLocks noGrp="1"/>
          </p:cNvSpPr>
          <p:nvPr>
            <p:ph type="body" idx="1"/>
          </p:nvPr>
        </p:nvSpPr>
        <p:spPr>
          <a:xfrm>
            <a:off x="174419" y="953887"/>
            <a:ext cx="4398604" cy="3592069"/>
          </a:xfrm>
        </p:spPr>
        <p:txBody>
          <a:bodyPr/>
          <a:lstStyle/>
          <a:p>
            <a:pPr marL="179388" indent="-179388"/>
            <a:r>
              <a:rPr lang="en" sz="2000" dirty="0" smtClean="0"/>
              <a:t>Director</a:t>
            </a:r>
          </a:p>
          <a:p>
            <a:pPr marL="179388" indent="-179388"/>
            <a:r>
              <a:rPr lang="en" sz="2000" dirty="0" smtClean="0"/>
              <a:t>DB</a:t>
            </a:r>
          </a:p>
          <a:p>
            <a:pPr marL="179388" indent="-179388"/>
            <a:r>
              <a:rPr lang="en" sz="2000" dirty="0" smtClean="0"/>
              <a:t>Blobstore</a:t>
            </a:r>
          </a:p>
          <a:p>
            <a:pPr marL="179388" indent="-179388"/>
            <a:r>
              <a:rPr lang="en" sz="2000" dirty="0" smtClean="0"/>
              <a:t>CLI</a:t>
            </a:r>
          </a:p>
          <a:p>
            <a:pPr marL="179388" indent="-179388"/>
            <a:r>
              <a:rPr lang="en" sz="2000" dirty="0" smtClean="0"/>
              <a:t>Workers</a:t>
            </a:r>
          </a:p>
          <a:p>
            <a:pPr marL="179388" indent="-179388"/>
            <a:r>
              <a:rPr lang="en" sz="2000" dirty="0" smtClean="0"/>
              <a:t>NATS</a:t>
            </a:r>
          </a:p>
          <a:p>
            <a:pPr marL="179388" indent="-179388"/>
            <a:r>
              <a:rPr lang="en" sz="2000" dirty="0" smtClean="0"/>
              <a:t>Health Monitor</a:t>
            </a:r>
          </a:p>
          <a:p>
            <a:pPr marL="179388" indent="-179388"/>
            <a:r>
              <a:rPr lang="en" sz="2000" dirty="0" smtClean="0"/>
              <a:t>CPI</a:t>
            </a:r>
          </a:p>
          <a:p>
            <a:pPr marL="179388" indent="-179388"/>
            <a:r>
              <a:rPr lang="en" sz="2000" dirty="0" smtClean="0"/>
              <a:t>Agents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163517" y="320039"/>
            <a:ext cx="8742702" cy="363558"/>
          </a:xfrm>
          <a:prstGeom prst="rect">
            <a:avLst/>
          </a:prstGeom>
          <a:noFill/>
          <a:ln>
            <a:noFill/>
          </a:ln>
        </p:spPr>
        <p:txBody>
          <a:bodyPr lIns="0" tIns="0" rIns="0" bIns="0" anchor="ctr" anchorCtr="0">
            <a:noAutofit/>
          </a:bodyPr>
          <a:lstStyle/>
          <a:p>
            <a:pPr marL="0" marR="0" lvl="0" indent="0" algn="l" rtl="0">
              <a:spcBef>
                <a:spcPts val="0"/>
              </a:spcBef>
              <a:buClr>
                <a:srgbClr val="00685D"/>
              </a:buClr>
              <a:buSzPct val="25000"/>
              <a:buFont typeface="Arial"/>
              <a:buNone/>
            </a:pPr>
            <a:r>
              <a:rPr lang="en-US" sz="3200" b="0" i="0" u="none" strike="noStrike" cap="none" dirty="0">
                <a:solidFill>
                  <a:srgbClr val="00685D"/>
                </a:solidFill>
                <a:latin typeface="Arial"/>
                <a:ea typeface="Arial"/>
                <a:cs typeface="Arial"/>
                <a:sym typeface="Arial"/>
              </a:rPr>
              <a:t>BOSH: Cloud Provider Interface</a:t>
            </a:r>
          </a:p>
        </p:txBody>
      </p:sp>
      <p:sp>
        <p:nvSpPr>
          <p:cNvPr id="242" name="Shape 242"/>
          <p:cNvSpPr/>
          <p:nvPr/>
        </p:nvSpPr>
        <p:spPr>
          <a:xfrm>
            <a:off x="4785735" y="1554645"/>
            <a:ext cx="3785776" cy="2039100"/>
          </a:xfrm>
          <a:prstGeom prst="rect">
            <a:avLst/>
          </a:prstGeom>
          <a:solidFill>
            <a:schemeClr val="lt1">
              <a:alpha val="24705"/>
            </a:schemeClr>
          </a:solidFill>
          <a:ln>
            <a:noFill/>
          </a:ln>
        </p:spPr>
        <p:txBody>
          <a:bodyPr lIns="91425" tIns="45700" rIns="91425" bIns="45700" anchor="ctr" anchorCtr="0">
            <a:noAutofit/>
          </a:bodyPr>
          <a:lstStyle/>
          <a:p>
            <a:pPr marL="0" marR="0" lvl="0" indent="0" algn="ctr" rtl="0">
              <a:spcBef>
                <a:spcPts val="0"/>
              </a:spcBef>
              <a:buClr>
                <a:schemeClr val="dk1"/>
              </a:buClr>
              <a:buFont typeface="Source Sans Pro"/>
              <a:buNone/>
            </a:pPr>
            <a:endParaRPr sz="1800" b="0" i="0" u="none" strike="noStrike" cap="none">
              <a:solidFill>
                <a:schemeClr val="lt1"/>
              </a:solidFill>
              <a:latin typeface="Arial"/>
              <a:ea typeface="Arial"/>
              <a:cs typeface="Arial"/>
              <a:sym typeface="Arial"/>
            </a:endParaRPr>
          </a:p>
        </p:txBody>
      </p:sp>
      <p:pic>
        <p:nvPicPr>
          <p:cNvPr id="243" name="Shape 243"/>
          <p:cNvPicPr preferRelativeResize="0"/>
          <p:nvPr/>
        </p:nvPicPr>
        <p:blipFill rotWithShape="1">
          <a:blip r:embed="rId3">
            <a:alphaModFix/>
          </a:blip>
          <a:srcRect/>
          <a:stretch/>
        </p:blipFill>
        <p:spPr>
          <a:xfrm>
            <a:off x="4793451" y="1562362"/>
            <a:ext cx="3785776" cy="2039100"/>
          </a:xfrm>
          <a:prstGeom prst="rect">
            <a:avLst/>
          </a:prstGeom>
          <a:noFill/>
          <a:ln>
            <a:noFill/>
          </a:ln>
        </p:spPr>
      </p:pic>
      <p:grpSp>
        <p:nvGrpSpPr>
          <p:cNvPr id="244" name="Shape 244"/>
          <p:cNvGrpSpPr/>
          <p:nvPr/>
        </p:nvGrpSpPr>
        <p:grpSpPr>
          <a:xfrm>
            <a:off x="5187313" y="1644537"/>
            <a:ext cx="3120138" cy="1750853"/>
            <a:chOff x="5712882" y="1227137"/>
            <a:chExt cx="3120138" cy="2334471"/>
          </a:xfrm>
        </p:grpSpPr>
        <p:sp>
          <p:nvSpPr>
            <p:cNvPr id="245" name="Shape 245"/>
            <p:cNvSpPr txBox="1"/>
            <p:nvPr/>
          </p:nvSpPr>
          <p:spPr>
            <a:xfrm>
              <a:off x="6272212" y="1227137"/>
              <a:ext cx="2122499" cy="460500"/>
            </a:xfrm>
            <a:prstGeom prst="rect">
              <a:avLst/>
            </a:prstGeom>
            <a:noFill/>
            <a:ln>
              <a:noFill/>
            </a:ln>
          </p:spPr>
          <p:txBody>
            <a:bodyPr lIns="0" tIns="0" rIns="0" bIns="0" anchor="t" anchorCtr="0">
              <a:noAutofit/>
            </a:bodyPr>
            <a:lstStyle/>
            <a:p>
              <a:pPr marL="0" marR="0" lvl="0" indent="0" algn="l" rtl="0">
                <a:lnSpc>
                  <a:spcPct val="90000"/>
                </a:lnSpc>
                <a:spcBef>
                  <a:spcPts val="0"/>
                </a:spcBef>
                <a:buClr>
                  <a:srgbClr val="000000"/>
                </a:buClr>
                <a:buSzPct val="25000"/>
                <a:buFont typeface="Arial"/>
                <a:buNone/>
              </a:pPr>
              <a:r>
                <a:rPr lang="en-US" sz="2400" b="0" i="1" u="none" strike="noStrike" cap="none">
                  <a:solidFill>
                    <a:srgbClr val="000000"/>
                  </a:solidFill>
                  <a:latin typeface="Arial"/>
                  <a:ea typeface="Arial"/>
                  <a:cs typeface="Arial"/>
                  <a:sym typeface="Arial"/>
                </a:rPr>
                <a:t>IaaS Neutral</a:t>
              </a:r>
            </a:p>
          </p:txBody>
        </p:sp>
        <p:pic>
          <p:nvPicPr>
            <p:cNvPr id="246" name="Shape 246"/>
            <p:cNvPicPr preferRelativeResize="0"/>
            <p:nvPr/>
          </p:nvPicPr>
          <p:blipFill rotWithShape="1">
            <a:blip r:embed="rId4">
              <a:alphaModFix/>
            </a:blip>
            <a:srcRect/>
            <a:stretch/>
          </p:blipFill>
          <p:spPr>
            <a:xfrm>
              <a:off x="5962650" y="2839900"/>
              <a:ext cx="1007398" cy="679200"/>
            </a:xfrm>
            <a:prstGeom prst="rect">
              <a:avLst/>
            </a:prstGeom>
            <a:noFill/>
            <a:ln>
              <a:noFill/>
            </a:ln>
          </p:spPr>
        </p:pic>
        <p:pic>
          <p:nvPicPr>
            <p:cNvPr id="247" name="Shape 247"/>
            <p:cNvPicPr preferRelativeResize="0"/>
            <p:nvPr/>
          </p:nvPicPr>
          <p:blipFill rotWithShape="1">
            <a:blip r:embed="rId4">
              <a:alphaModFix/>
            </a:blip>
            <a:srcRect/>
            <a:stretch/>
          </p:blipFill>
          <p:spPr>
            <a:xfrm>
              <a:off x="5712882" y="1811200"/>
              <a:ext cx="1007398" cy="679200"/>
            </a:xfrm>
            <a:prstGeom prst="rect">
              <a:avLst/>
            </a:prstGeom>
            <a:noFill/>
            <a:ln>
              <a:noFill/>
            </a:ln>
          </p:spPr>
        </p:pic>
        <p:pic>
          <p:nvPicPr>
            <p:cNvPr id="248" name="Shape 248"/>
            <p:cNvPicPr preferRelativeResize="0"/>
            <p:nvPr/>
          </p:nvPicPr>
          <p:blipFill rotWithShape="1">
            <a:blip r:embed="rId4">
              <a:alphaModFix/>
            </a:blip>
            <a:srcRect/>
            <a:stretch/>
          </p:blipFill>
          <p:spPr>
            <a:xfrm>
              <a:off x="7825621" y="2882408"/>
              <a:ext cx="1007398" cy="679200"/>
            </a:xfrm>
            <a:prstGeom prst="rect">
              <a:avLst/>
            </a:prstGeom>
            <a:noFill/>
            <a:ln>
              <a:noFill/>
            </a:ln>
          </p:spPr>
        </p:pic>
        <p:sp>
          <p:nvSpPr>
            <p:cNvPr id="249" name="Shape 249"/>
            <p:cNvSpPr txBox="1"/>
            <p:nvPr/>
          </p:nvSpPr>
          <p:spPr>
            <a:xfrm>
              <a:off x="7944157" y="3095802"/>
              <a:ext cx="795900" cy="389998"/>
            </a:xfrm>
            <a:prstGeom prst="rect">
              <a:avLst/>
            </a:prstGeom>
            <a:noFill/>
            <a:ln>
              <a:noFill/>
            </a:ln>
          </p:spPr>
          <p:txBody>
            <a:bodyPr lIns="91425" tIns="45700" rIns="91425" bIns="45700" anchor="t" anchorCtr="0">
              <a:noAutofit/>
            </a:bodyPr>
            <a:lstStyle/>
            <a:p>
              <a:pPr marL="0" marR="0" lvl="0" indent="0" algn="ctr" rtl="0">
                <a:spcBef>
                  <a:spcPts val="0"/>
                </a:spcBef>
                <a:buClr>
                  <a:srgbClr val="000000"/>
                </a:buClr>
                <a:buSzPct val="25000"/>
                <a:buFont typeface="Arial"/>
                <a:buNone/>
              </a:pPr>
              <a:r>
                <a:rPr lang="en-US" sz="1300" b="0" i="0" u="none" strike="noStrike" cap="none">
                  <a:solidFill>
                    <a:srgbClr val="000000"/>
                  </a:solidFill>
                  <a:latin typeface="Arial"/>
                  <a:ea typeface="Arial"/>
                  <a:cs typeface="Arial"/>
                  <a:sym typeface="Arial"/>
                </a:rPr>
                <a:t>...ETC</a:t>
              </a:r>
            </a:p>
          </p:txBody>
        </p:sp>
        <p:pic>
          <p:nvPicPr>
            <p:cNvPr id="250" name="Shape 250"/>
            <p:cNvPicPr preferRelativeResize="0"/>
            <p:nvPr/>
          </p:nvPicPr>
          <p:blipFill rotWithShape="1">
            <a:blip r:embed="rId4">
              <a:alphaModFix/>
            </a:blip>
            <a:srcRect/>
            <a:stretch/>
          </p:blipFill>
          <p:spPr>
            <a:xfrm>
              <a:off x="7191375" y="1811200"/>
              <a:ext cx="1007398" cy="679200"/>
            </a:xfrm>
            <a:prstGeom prst="rect">
              <a:avLst/>
            </a:prstGeom>
            <a:noFill/>
            <a:ln>
              <a:noFill/>
            </a:ln>
          </p:spPr>
        </p:pic>
        <p:pic>
          <p:nvPicPr>
            <p:cNvPr id="251" name="Shape 251"/>
            <p:cNvPicPr preferRelativeResize="0"/>
            <p:nvPr/>
          </p:nvPicPr>
          <p:blipFill rotWithShape="1">
            <a:blip r:embed="rId5">
              <a:alphaModFix/>
            </a:blip>
            <a:srcRect/>
            <a:stretch/>
          </p:blipFill>
          <p:spPr>
            <a:xfrm>
              <a:off x="5886450" y="2094850"/>
              <a:ext cx="719999" cy="181800"/>
            </a:xfrm>
            <a:prstGeom prst="rect">
              <a:avLst/>
            </a:prstGeom>
            <a:noFill/>
            <a:ln>
              <a:noFill/>
            </a:ln>
          </p:spPr>
        </p:pic>
        <p:pic>
          <p:nvPicPr>
            <p:cNvPr id="252" name="Shape 252"/>
            <p:cNvPicPr preferRelativeResize="0"/>
            <p:nvPr/>
          </p:nvPicPr>
          <p:blipFill rotWithShape="1">
            <a:blip r:embed="rId6">
              <a:alphaModFix/>
            </a:blip>
            <a:srcRect/>
            <a:stretch/>
          </p:blipFill>
          <p:spPr>
            <a:xfrm>
              <a:off x="6146800" y="3079750"/>
              <a:ext cx="659999" cy="266698"/>
            </a:xfrm>
            <a:prstGeom prst="rect">
              <a:avLst/>
            </a:prstGeom>
            <a:noFill/>
            <a:ln>
              <a:noFill/>
            </a:ln>
          </p:spPr>
        </p:pic>
        <p:pic>
          <p:nvPicPr>
            <p:cNvPr id="253" name="Shape 253"/>
            <p:cNvPicPr preferRelativeResize="0"/>
            <p:nvPr/>
          </p:nvPicPr>
          <p:blipFill rotWithShape="1">
            <a:blip r:embed="rId7">
              <a:alphaModFix/>
            </a:blip>
            <a:srcRect/>
            <a:stretch/>
          </p:blipFill>
          <p:spPr>
            <a:xfrm>
              <a:off x="7576450" y="2013043"/>
              <a:ext cx="344398" cy="355200"/>
            </a:xfrm>
            <a:prstGeom prst="rect">
              <a:avLst/>
            </a:prstGeom>
            <a:noFill/>
            <a:ln>
              <a:noFill/>
            </a:ln>
          </p:spPr>
        </p:pic>
      </p:grpSp>
      <p:pic>
        <p:nvPicPr>
          <p:cNvPr id="254" name="Shape 254"/>
          <p:cNvPicPr preferRelativeResize="0"/>
          <p:nvPr/>
        </p:nvPicPr>
        <p:blipFill rotWithShape="1">
          <a:blip r:embed="rId4">
            <a:alphaModFix/>
          </a:blip>
          <a:srcRect/>
          <a:stretch/>
        </p:blipFill>
        <p:spPr>
          <a:xfrm>
            <a:off x="6411189" y="2599411"/>
            <a:ext cx="1007398" cy="509399"/>
          </a:xfrm>
          <a:prstGeom prst="rect">
            <a:avLst/>
          </a:prstGeom>
          <a:noFill/>
          <a:ln>
            <a:noFill/>
          </a:ln>
        </p:spPr>
      </p:pic>
      <p:pic>
        <p:nvPicPr>
          <p:cNvPr id="255" name="Shape 255"/>
          <p:cNvPicPr preferRelativeResize="0"/>
          <p:nvPr/>
        </p:nvPicPr>
        <p:blipFill rotWithShape="1">
          <a:blip r:embed="rId8">
            <a:alphaModFix/>
          </a:blip>
          <a:srcRect/>
          <a:stretch/>
        </p:blipFill>
        <p:spPr>
          <a:xfrm>
            <a:off x="6785153" y="2704277"/>
            <a:ext cx="322666" cy="322666"/>
          </a:xfrm>
          <a:prstGeom prst="rect">
            <a:avLst/>
          </a:prstGeom>
          <a:noFill/>
          <a:ln>
            <a:noFill/>
          </a:ln>
        </p:spPr>
      </p:pic>
      <p:sp>
        <p:nvSpPr>
          <p:cNvPr id="256" name="Shape 256"/>
          <p:cNvSpPr txBox="1"/>
          <p:nvPr/>
        </p:nvSpPr>
        <p:spPr>
          <a:xfrm>
            <a:off x="163517" y="895350"/>
            <a:ext cx="5246681" cy="3555898"/>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Stemcell</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create_stemcell</a:t>
            </a:r>
            <a:r>
              <a:rPr lang="en-US" sz="1500" b="0" i="0" u="none" strike="noStrike" cap="none" dirty="0">
                <a:solidFill>
                  <a:srgbClr val="F5F5F5"/>
                </a:solidFill>
                <a:latin typeface="Arial"/>
                <a:ea typeface="Arial"/>
                <a:cs typeface="Arial"/>
                <a:sym typeface="Arial"/>
              </a:rPr>
              <a:t>(image, </a:t>
            </a:r>
            <a:r>
              <a:rPr lang="en-US" sz="1500" b="0" i="0" u="none" strike="noStrike" cap="none" dirty="0" err="1">
                <a:solidFill>
                  <a:srgbClr val="F5F5F5"/>
                </a:solidFill>
                <a:latin typeface="Arial"/>
                <a:ea typeface="Arial"/>
                <a:cs typeface="Arial"/>
                <a:sym typeface="Arial"/>
              </a:rPr>
              <a:t>cloud_properties</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delete_stemcell</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VM</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agent_id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stemcell_id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resource_pool</a:t>
            </a:r>
            <a:r>
              <a:rPr lang="en-US" sz="1500" b="0" i="0" u="none" strike="noStrike" cap="none" dirty="0">
                <a:solidFill>
                  <a:srgbClr val="F5F5F5"/>
                </a:solidFill>
                <a:latin typeface="Arial"/>
                <a:ea typeface="Arial"/>
                <a:cs typeface="Arial"/>
                <a:sym typeface="Arial"/>
              </a:rPr>
              <a:t>, </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networks, </a:t>
            </a:r>
            <a:r>
              <a:rPr lang="en-US" sz="1500" b="0" i="0" u="none" strike="noStrike" cap="none" dirty="0" err="1">
                <a:solidFill>
                  <a:srgbClr val="F5F5F5"/>
                </a:solidFill>
                <a:latin typeface="Arial"/>
                <a:ea typeface="Arial"/>
                <a:cs typeface="Arial"/>
                <a:sym typeface="Arial"/>
              </a:rPr>
              <a:t>disk_locality</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env</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reboot_vm</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configure_networks</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networks)</a:t>
            </a:r>
          </a:p>
          <a:p>
            <a:pPr marL="0" marR="0" lvl="0" indent="0" algn="l" rtl="0">
              <a:spcBef>
                <a:spcPts val="0"/>
              </a:spcBef>
              <a:spcAft>
                <a:spcPts val="0"/>
              </a:spcAft>
              <a:buClr>
                <a:srgbClr val="2C95DD"/>
              </a:buClr>
              <a:buFont typeface="Arial"/>
              <a:buNone/>
            </a:pPr>
            <a:endParaRPr sz="1500" b="0" i="0" u="none" strike="noStrike" cap="none" dirty="0">
              <a:solidFill>
                <a:srgbClr val="F5F5F5"/>
              </a:solidFill>
              <a:latin typeface="Arial"/>
              <a:ea typeface="Arial"/>
              <a:cs typeface="Arial"/>
              <a:sym typeface="Arial"/>
            </a:endParaRPr>
          </a:p>
          <a:p>
            <a:pPr marL="0" marR="0" lvl="0" indent="0" algn="l" rtl="0">
              <a:spcBef>
                <a:spcPts val="0"/>
              </a:spcBef>
              <a:spcAft>
                <a:spcPts val="0"/>
              </a:spcAft>
              <a:buClr>
                <a:srgbClr val="2C95DD"/>
              </a:buClr>
              <a:buSzPct val="25000"/>
              <a:buFont typeface="Arial"/>
              <a:buNone/>
            </a:pPr>
            <a:r>
              <a:rPr lang="en-US" sz="1500" b="1" i="0" u="none" strike="noStrike" cap="none" dirty="0">
                <a:solidFill>
                  <a:srgbClr val="F5F5F5"/>
                </a:solidFill>
                <a:latin typeface="Arial"/>
                <a:ea typeface="Arial"/>
                <a:cs typeface="Arial"/>
                <a:sym typeface="Arial"/>
              </a:rPr>
              <a:t>Disk</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create_disk</a:t>
            </a:r>
            <a:r>
              <a:rPr lang="en-US" sz="1500" b="0" i="0" u="none" strike="noStrike" cap="none" dirty="0">
                <a:solidFill>
                  <a:srgbClr val="F5F5F5"/>
                </a:solidFill>
                <a:latin typeface="Arial"/>
                <a:ea typeface="Arial"/>
                <a:cs typeface="Arial"/>
                <a:sym typeface="Arial"/>
              </a:rPr>
              <a:t>(size, </a:t>
            </a:r>
            <a:r>
              <a:rPr lang="en-US" sz="1500" b="0" i="0" u="none" strike="noStrike" cap="none" dirty="0" err="1">
                <a:solidFill>
                  <a:srgbClr val="F5F5F5"/>
                </a:solidFill>
                <a:latin typeface="Arial"/>
                <a:ea typeface="Arial"/>
                <a:cs typeface="Arial"/>
                <a:sym typeface="Arial"/>
              </a:rPr>
              <a:t>vm_locality</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delete_disk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attach_disk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spcAft>
                <a:spcPts val="0"/>
              </a:spcAft>
              <a:buClr>
                <a:srgbClr val="2C95DD"/>
              </a:buClr>
              <a:buSzPct val="25000"/>
              <a:buFont typeface="Arial"/>
              <a:buNone/>
            </a:pP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detach_disk</a:t>
            </a:r>
            <a:r>
              <a:rPr lang="en-US" sz="1500" b="0" i="0" u="none" strike="noStrike" cap="none" dirty="0">
                <a:solidFill>
                  <a:srgbClr val="F5F5F5"/>
                </a:solidFill>
                <a:latin typeface="Arial"/>
                <a:ea typeface="Arial"/>
                <a:cs typeface="Arial"/>
                <a:sym typeface="Arial"/>
              </a:rPr>
              <a:t>(</a:t>
            </a:r>
            <a:r>
              <a:rPr lang="en-US" sz="1500" b="0" i="0" u="none" strike="noStrike" cap="none" dirty="0" err="1">
                <a:solidFill>
                  <a:srgbClr val="F5F5F5"/>
                </a:solidFill>
                <a:latin typeface="Arial"/>
                <a:ea typeface="Arial"/>
                <a:cs typeface="Arial"/>
                <a:sym typeface="Arial"/>
              </a:rPr>
              <a:t>vm_id</a:t>
            </a:r>
            <a:r>
              <a:rPr lang="en-US" sz="1500" b="0" i="0" u="none" strike="noStrike" cap="none" dirty="0">
                <a:solidFill>
                  <a:srgbClr val="F5F5F5"/>
                </a:solidFill>
                <a:latin typeface="Arial"/>
                <a:ea typeface="Arial"/>
                <a:cs typeface="Arial"/>
                <a:sym typeface="Arial"/>
              </a:rPr>
              <a:t>, </a:t>
            </a:r>
            <a:r>
              <a:rPr lang="en-US" sz="1500" b="0" i="0" u="none" strike="noStrike" cap="none" dirty="0" err="1">
                <a:solidFill>
                  <a:srgbClr val="F5F5F5"/>
                </a:solidFill>
                <a:latin typeface="Arial"/>
                <a:ea typeface="Arial"/>
                <a:cs typeface="Arial"/>
                <a:sym typeface="Arial"/>
              </a:rPr>
              <a:t>disk_id</a:t>
            </a:r>
            <a:r>
              <a:rPr lang="en-US" sz="1500" b="0" i="0" u="none" strike="noStrike" cap="none" dirty="0">
                <a:solidFill>
                  <a:srgbClr val="F5F5F5"/>
                </a:solidFill>
                <a:latin typeface="Arial"/>
                <a:ea typeface="Arial"/>
                <a:cs typeface="Arial"/>
                <a:sym typeface="Arial"/>
              </a:rPr>
              <a:t>)</a:t>
            </a:r>
          </a:p>
          <a:p>
            <a:pPr marL="0" marR="0" lvl="0" indent="0" algn="l" rtl="0">
              <a:spcBef>
                <a:spcPts val="0"/>
              </a:spcBef>
              <a:buClr>
                <a:srgbClr val="2C95DD"/>
              </a:buClr>
              <a:buFont typeface="Arial"/>
              <a:buNone/>
            </a:pPr>
            <a:endParaRPr sz="1500" b="0" i="0" u="none" strike="noStrike" cap="none" dirty="0">
              <a:solidFill>
                <a:srgbClr val="F5F5F5"/>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Setting up a BOSH Director</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8727093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199" y="320039"/>
            <a:ext cx="8229600" cy="363558"/>
          </a:xfrm>
          <a:prstGeom prst="rect">
            <a:avLst/>
          </a:prstGeom>
          <a:noFill/>
          <a:ln>
            <a:noFill/>
          </a:ln>
        </p:spPr>
        <p:txBody>
          <a:bodyPr lIns="0" tIns="0" rIns="0" bIns="0" anchor="ctr" anchorCtr="0">
            <a:noAutofit/>
          </a:bodyPr>
          <a:lstStyle/>
          <a:p>
            <a:pPr marL="0" marR="0" lvl="0" indent="0" algn="l" rtl="0">
              <a:spcBef>
                <a:spcPts val="0"/>
              </a:spcBef>
              <a:buClr>
                <a:srgbClr val="138A7E"/>
              </a:buClr>
              <a:buSzPct val="25000"/>
              <a:buFont typeface="Arial"/>
              <a:buNone/>
            </a:pPr>
            <a:r>
              <a:rPr lang="en-US" sz="3200" b="0" i="0" u="none" strike="noStrike" cap="none">
                <a:solidFill>
                  <a:srgbClr val="138A7E"/>
                </a:solidFill>
                <a:latin typeface="Arial"/>
                <a:ea typeface="Arial"/>
                <a:cs typeface="Arial"/>
                <a:sym typeface="Arial"/>
              </a:rPr>
              <a:t>Agenda</a:t>
            </a:r>
          </a:p>
        </p:txBody>
      </p:sp>
      <p:sp>
        <p:nvSpPr>
          <p:cNvPr id="154" name="Shape 154"/>
          <p:cNvSpPr txBox="1">
            <a:spLocks noGrp="1"/>
          </p:cNvSpPr>
          <p:nvPr>
            <p:ph type="body" idx="1"/>
          </p:nvPr>
        </p:nvSpPr>
        <p:spPr>
          <a:xfrm>
            <a:off x="457199" y="1108074"/>
            <a:ext cx="8545964" cy="3273007"/>
          </a:xfrm>
          <a:prstGeom prst="rect">
            <a:avLst/>
          </a:prstGeom>
          <a:noFill/>
          <a:ln>
            <a:noFill/>
          </a:ln>
        </p:spPr>
        <p:txBody>
          <a:bodyPr lIns="91425" tIns="45700" rIns="91425" bIns="45700" anchor="t" anchorCtr="0">
            <a:noAutofit/>
          </a:bodyPr>
          <a:lstStyle/>
          <a:p>
            <a:pPr lvl="0" indent="-342900">
              <a:spcBef>
                <a:spcPts val="0"/>
              </a:spcBef>
            </a:pPr>
            <a:r>
              <a:rPr lang="en-US" dirty="0" smtClean="0"/>
              <a:t>Introductions, Goals and Rules</a:t>
            </a:r>
          </a:p>
          <a:p>
            <a:pPr lvl="0" indent="-342900">
              <a:spcBef>
                <a:spcPts val="0"/>
              </a:spcBef>
            </a:pPr>
            <a:r>
              <a:rPr lang="en-US" dirty="0" smtClean="0"/>
              <a:t>Introducing </a:t>
            </a:r>
            <a:r>
              <a:rPr lang="en-US" sz="2800" b="0" i="0" u="none" strike="noStrike" cap="none" dirty="0" smtClean="0">
                <a:solidFill>
                  <a:schemeClr val="lt1"/>
                </a:solidFill>
                <a:latin typeface="Arial"/>
                <a:ea typeface="Arial"/>
                <a:cs typeface="Arial"/>
                <a:sym typeface="Arial"/>
              </a:rPr>
              <a:t>BOSH concepts</a:t>
            </a:r>
          </a:p>
          <a:p>
            <a:pPr lvl="0" indent="-342900">
              <a:spcBef>
                <a:spcPts val="0"/>
              </a:spcBef>
            </a:pPr>
            <a:r>
              <a:rPr lang="en-US" sz="2800" b="0" i="0" u="none" strike="noStrike" cap="none" dirty="0" smtClean="0">
                <a:solidFill>
                  <a:schemeClr val="lt1"/>
                </a:solidFill>
                <a:latin typeface="Arial"/>
                <a:ea typeface="Arial"/>
                <a:cs typeface="Arial"/>
                <a:sym typeface="Arial"/>
              </a:rPr>
              <a:t>Anatomy of a BOSH deployment</a:t>
            </a:r>
          </a:p>
          <a:p>
            <a:pPr marL="342900" marR="0" lvl="0" indent="-342900" algn="l" rtl="0">
              <a:spcBef>
                <a:spcPts val="560"/>
              </a:spcBef>
              <a:spcAft>
                <a:spcPts val="0"/>
              </a:spcAft>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Anatomy of a BOSH release</a:t>
            </a:r>
            <a:endParaRPr lang="en-US" sz="2800" b="0" i="0" u="none" strike="noStrike" cap="none" dirty="0">
              <a:solidFill>
                <a:schemeClr val="lt1"/>
              </a:solidFill>
              <a:latin typeface="Arial"/>
              <a:ea typeface="Arial"/>
              <a:cs typeface="Arial"/>
              <a:sym typeface="Arial"/>
            </a:endParaRPr>
          </a:p>
          <a:p>
            <a:pPr marL="342900" marR="0" lvl="0" indent="-342900" algn="l" rtl="0">
              <a:spcBef>
                <a:spcPts val="560"/>
              </a:spcBef>
              <a:buClr>
                <a:schemeClr val="lt1"/>
              </a:buClr>
              <a:buSzPct val="100000"/>
              <a:buFont typeface="Arial"/>
              <a:buChar char="•"/>
            </a:pPr>
            <a:r>
              <a:rPr lang="en-US" sz="2800" b="0" i="0" u="none" strike="noStrike" cap="none" dirty="0" smtClean="0">
                <a:solidFill>
                  <a:schemeClr val="lt1"/>
                </a:solidFill>
                <a:latin typeface="Arial"/>
                <a:ea typeface="Arial"/>
                <a:cs typeface="Arial"/>
                <a:sym typeface="Arial"/>
              </a:rPr>
              <a:t>Pivotal OpsManager and BOSH</a:t>
            </a:r>
            <a:endParaRPr lang="en-US" sz="2800" b="0" i="0" u="none" strike="noStrike" cap="none" dirty="0">
              <a:solidFill>
                <a:schemeClr val="lt1"/>
              </a:solidFill>
              <a:latin typeface="Arial"/>
              <a:ea typeface="Arial"/>
              <a:cs typeface="Arial"/>
              <a:sym typeface="Aria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BOSH-Lite</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0" indent="0">
              <a:buNone/>
            </a:pPr>
            <a:r>
              <a:rPr lang="en-US" dirty="0"/>
              <a:t>BOSH Lite is a pre-built Vagrant box which includes the Director. It uses containers to emulate VMs which makes it an excellent choice for</a:t>
            </a:r>
            <a:r>
              <a:rPr lang="en-US" dirty="0" smtClean="0"/>
              <a:t>:</a:t>
            </a:r>
            <a:endParaRPr lang="en-US" dirty="0"/>
          </a:p>
          <a:p>
            <a:pPr marL="266700" indent="-266700"/>
            <a:r>
              <a:rPr lang="en-US" dirty="0"/>
              <a:t>General BOSH exploration without investing time and resources to configure an </a:t>
            </a:r>
            <a:r>
              <a:rPr lang="en-US" dirty="0" err="1" smtClean="0"/>
              <a:t>IaaS</a:t>
            </a:r>
            <a:endParaRPr lang="en-US" dirty="0" smtClean="0"/>
          </a:p>
          <a:p>
            <a:pPr marL="266700" indent="-266700"/>
            <a:r>
              <a:rPr lang="en-US" dirty="0" smtClean="0"/>
              <a:t>Development </a:t>
            </a:r>
            <a:r>
              <a:rPr lang="en-US" dirty="0"/>
              <a:t>of releases (including BOSH itself</a:t>
            </a:r>
            <a:r>
              <a:rPr lang="en-US" dirty="0" smtClean="0"/>
              <a:t>)</a:t>
            </a:r>
          </a:p>
          <a:p>
            <a:pPr marL="266700" indent="-266700"/>
            <a:r>
              <a:rPr lang="en-US" dirty="0" smtClean="0"/>
              <a:t>Testing </a:t>
            </a:r>
            <a:r>
              <a:rPr lang="en-US" dirty="0"/>
              <a:t>releases locally or in CI</a:t>
            </a:r>
            <a:endParaRPr lang="en" dirty="0" smtClean="0"/>
          </a:p>
        </p:txBody>
      </p:sp>
    </p:spTree>
    <p:extLst>
      <p:ext uri="{BB962C8B-B14F-4D97-AF65-F5344CB8AC3E}">
        <p14:creationId xmlns:p14="http://schemas.microsoft.com/office/powerpoint/2010/main" val="9778183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up a BOSH Director</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514350" indent="-514350">
              <a:buFont typeface="+mj-lt"/>
              <a:buAutoNum type="arabicPeriod"/>
            </a:pPr>
            <a:r>
              <a:rPr lang="en-US" dirty="0" smtClean="0"/>
              <a:t>Install Vagrant</a:t>
            </a:r>
            <a:endParaRPr lang="es-ES_tradnl" dirty="0"/>
          </a:p>
          <a:p>
            <a:pPr marL="514350" indent="-514350">
              <a:buFont typeface="+mj-lt"/>
              <a:buAutoNum type="arabicPeriod"/>
            </a:pPr>
            <a:r>
              <a:rPr lang="en-US" dirty="0" smtClean="0"/>
              <a:t>Spin up a BOSH-Lite </a:t>
            </a:r>
            <a:r>
              <a:rPr lang="en-US" dirty="0" err="1" smtClean="0"/>
              <a:t>jumpbox</a:t>
            </a:r>
            <a:r>
              <a:rPr lang="en-US" dirty="0" smtClean="0"/>
              <a:t> VM</a:t>
            </a:r>
          </a:p>
          <a:p>
            <a:pPr marL="514350" indent="-514350">
              <a:buFont typeface="+mj-lt"/>
              <a:buAutoNum type="arabicPeriod"/>
            </a:pPr>
            <a:r>
              <a:rPr lang="en-US" dirty="0" smtClean="0"/>
              <a:t>Target our new environment</a:t>
            </a:r>
          </a:p>
          <a:p>
            <a:pPr marL="514350" indent="-514350">
              <a:buFont typeface="+mj-lt"/>
              <a:buAutoNum type="arabicPeriod"/>
            </a:pPr>
            <a:r>
              <a:rPr lang="en-US" dirty="0" smtClean="0"/>
              <a:t>Check BOSH-Lite status</a:t>
            </a:r>
            <a:endParaRPr lang="en" dirty="0" smtClean="0"/>
          </a:p>
        </p:txBody>
      </p:sp>
    </p:spTree>
    <p:extLst>
      <p:ext uri="{BB962C8B-B14F-4D97-AF65-F5344CB8AC3E}">
        <p14:creationId xmlns:p14="http://schemas.microsoft.com/office/powerpoint/2010/main" val="25889654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Install Vagrant</a:t>
            </a:r>
            <a:endParaRPr lang="en" dirty="0">
              <a:solidFill>
                <a:srgbClr val="138A7E"/>
              </a:solidFill>
            </a:endParaRPr>
          </a:p>
        </p:txBody>
      </p:sp>
      <p:sp>
        <p:nvSpPr>
          <p:cNvPr id="4" name="Marcador de texto 2"/>
          <p:cNvSpPr>
            <a:spLocks noGrp="1"/>
          </p:cNvSpPr>
          <p:nvPr>
            <p:ph type="body" idx="1"/>
          </p:nvPr>
        </p:nvSpPr>
        <p:spPr>
          <a:xfrm>
            <a:off x="168967" y="953888"/>
            <a:ext cx="8731801" cy="3597520"/>
          </a:xfrm>
        </p:spPr>
        <p:txBody>
          <a:bodyPr/>
          <a:lstStyle/>
          <a:p>
            <a:pPr marL="179388" indent="-179388"/>
            <a:r>
              <a:rPr lang="en-US" dirty="0" smtClean="0"/>
              <a:t>Download and </a:t>
            </a:r>
            <a:r>
              <a:rPr lang="en-US" dirty="0"/>
              <a:t>install </a:t>
            </a:r>
            <a:r>
              <a:rPr lang="en-US" dirty="0" smtClean="0"/>
              <a:t>Vagrant</a:t>
            </a:r>
          </a:p>
          <a:p>
            <a:pPr marL="0" indent="0">
              <a:buNone/>
            </a:pPr>
            <a:r>
              <a:rPr lang="en-US" dirty="0"/>
              <a:t> </a:t>
            </a:r>
            <a:r>
              <a:rPr lang="en-US" dirty="0" smtClean="0"/>
              <a:t> </a:t>
            </a:r>
            <a:r>
              <a:rPr lang="en-US" dirty="0" smtClean="0">
                <a:hlinkClick r:id="rId3"/>
              </a:rPr>
              <a:t>https</a:t>
            </a:r>
            <a:r>
              <a:rPr lang="en-US" dirty="0">
                <a:hlinkClick r:id="rId3"/>
              </a:rPr>
              <a:t>://www.vagrantup.com</a:t>
            </a:r>
            <a:r>
              <a:rPr lang="en-US" dirty="0" smtClean="0">
                <a:hlinkClick r:id="rId3"/>
              </a:rPr>
              <a:t>/</a:t>
            </a:r>
            <a:endParaRPr lang="en-US" dirty="0" smtClean="0"/>
          </a:p>
          <a:p>
            <a:pPr marL="0" indent="0">
              <a:buNone/>
            </a:pPr>
            <a:endParaRPr lang="en" dirty="0" smtClean="0"/>
          </a:p>
          <a:p>
            <a:pPr marL="179388" indent="-179388"/>
            <a:r>
              <a:rPr lang="en-US" dirty="0" smtClean="0"/>
              <a:t>Install Vagrant AWS Plugin</a:t>
            </a:r>
            <a:endParaRPr lang="en" dirty="0" smtClean="0"/>
          </a:p>
        </p:txBody>
      </p:sp>
      <p:pic>
        <p:nvPicPr>
          <p:cNvPr id="5" name="Imagen 4" descr="Screen Shot 2016-01-11 at 9.53.0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8700" y="3240745"/>
            <a:ext cx="7086600" cy="1028700"/>
          </a:xfrm>
          <a:prstGeom prst="rect">
            <a:avLst/>
          </a:prstGeom>
        </p:spPr>
      </p:pic>
      <p:pic>
        <p:nvPicPr>
          <p:cNvPr id="3" name="Imagen 2" descr="vagrant-logo_7acd1165e16d4120b62515fa57fe29b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6183" y="1035819"/>
            <a:ext cx="1940932" cy="2309709"/>
          </a:xfrm>
          <a:prstGeom prst="rect">
            <a:avLst/>
          </a:prstGeom>
        </p:spPr>
      </p:pic>
    </p:spTree>
    <p:extLst>
      <p:ext uri="{BB962C8B-B14F-4D97-AF65-F5344CB8AC3E}">
        <p14:creationId xmlns:p14="http://schemas.microsoft.com/office/powerpoint/2010/main" val="49079118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2</a:t>
            </a:r>
            <a:r>
              <a:rPr lang="en-US" dirty="0" smtClean="0">
                <a:solidFill>
                  <a:srgbClr val="138A7E"/>
                </a:solidFill>
              </a:rPr>
              <a:t>.</a:t>
            </a:r>
            <a:r>
              <a:rPr lang="en-US" dirty="0" smtClean="0">
                <a:solidFill>
                  <a:schemeClr val="accent1"/>
                </a:solidFill>
              </a:rPr>
              <a:t> Spin up a BOSH Lite </a:t>
            </a:r>
            <a:r>
              <a:rPr lang="en-US" dirty="0" err="1" smtClean="0">
                <a:solidFill>
                  <a:schemeClr val="accent1"/>
                </a:solidFill>
              </a:rPr>
              <a:t>jumpbox</a:t>
            </a:r>
            <a:r>
              <a:rPr lang="en-US" dirty="0" smtClean="0">
                <a:solidFill>
                  <a:schemeClr val="accent1"/>
                </a:solidFill>
              </a:rPr>
              <a:t> VM</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Check the bosh-training folder for credentials</a:t>
            </a:r>
          </a:p>
          <a:p>
            <a:pPr marL="0" indent="0">
              <a:buNone/>
            </a:pPr>
            <a:r>
              <a:rPr lang="en-US" dirty="0"/>
              <a:t>v</a:t>
            </a:r>
            <a:r>
              <a:rPr lang="en-US" dirty="0" smtClean="0"/>
              <a:t>agrant up –provider=</a:t>
            </a:r>
            <a:r>
              <a:rPr lang="en-US" dirty="0" err="1" smtClean="0"/>
              <a:t>aws</a:t>
            </a:r>
            <a:endParaRPr lang="en-US" dirty="0" smtClean="0"/>
          </a:p>
          <a:p>
            <a:pPr marL="0" indent="0">
              <a:buNone/>
            </a:pPr>
            <a:r>
              <a:rPr lang="en-US" dirty="0"/>
              <a:t> </a:t>
            </a:r>
            <a:r>
              <a:rPr lang="en-US" dirty="0" smtClean="0"/>
              <a:t> </a:t>
            </a:r>
            <a:endParaRPr lang="en" dirty="0" smtClean="0"/>
          </a:p>
        </p:txBody>
      </p:sp>
      <p:pic>
        <p:nvPicPr>
          <p:cNvPr id="3" name="Imagen 2" descr="Screen Shot 2016-01-12 at 12.01.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2515" y="1983398"/>
            <a:ext cx="5611895" cy="2541576"/>
          </a:xfrm>
          <a:prstGeom prst="rect">
            <a:avLst/>
          </a:prstGeom>
        </p:spPr>
      </p:pic>
    </p:spTree>
    <p:extLst>
      <p:ext uri="{BB962C8B-B14F-4D97-AF65-F5344CB8AC3E}">
        <p14:creationId xmlns:p14="http://schemas.microsoft.com/office/powerpoint/2010/main" val="92923761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a:t>
            </a:r>
            <a:r>
              <a:rPr lang="en-US" dirty="0" smtClean="0">
                <a:solidFill>
                  <a:schemeClr val="accent1"/>
                </a:solidFill>
              </a:rPr>
              <a:t> Target our new environment</a:t>
            </a:r>
            <a:endParaRPr lang="en" dirty="0">
              <a:solidFill>
                <a:schemeClr val="accent1"/>
              </a:solidFill>
            </a:endParaRPr>
          </a:p>
        </p:txBody>
      </p:sp>
      <p:sp>
        <p:nvSpPr>
          <p:cNvPr id="5" name="Marcador de texto 2"/>
          <p:cNvSpPr>
            <a:spLocks noGrp="1"/>
          </p:cNvSpPr>
          <p:nvPr>
            <p:ph type="body" idx="1"/>
          </p:nvPr>
        </p:nvSpPr>
        <p:spPr>
          <a:xfrm>
            <a:off x="168967" y="953888"/>
            <a:ext cx="8731801" cy="702330"/>
          </a:xfrm>
        </p:spPr>
        <p:txBody>
          <a:bodyPr/>
          <a:lstStyle/>
          <a:p>
            <a:pPr marL="0" indent="0">
              <a:buNone/>
            </a:pPr>
            <a:r>
              <a:rPr lang="en-US" dirty="0"/>
              <a:t>v</a:t>
            </a:r>
            <a:r>
              <a:rPr lang="en-US" dirty="0" smtClean="0"/>
              <a:t>agrant </a:t>
            </a:r>
            <a:r>
              <a:rPr lang="en-US" dirty="0" err="1" smtClean="0"/>
              <a:t>ssh</a:t>
            </a:r>
            <a:endParaRPr lang="en-US" dirty="0" smtClean="0"/>
          </a:p>
          <a:p>
            <a:pPr marL="0" indent="0">
              <a:buNone/>
            </a:pPr>
            <a:r>
              <a:rPr lang="en-US" dirty="0"/>
              <a:t>b</a:t>
            </a:r>
            <a:r>
              <a:rPr lang="en-US" dirty="0" smtClean="0"/>
              <a:t>osh target 127.0.0.1</a:t>
            </a:r>
          </a:p>
          <a:p>
            <a:pPr marL="0" indent="0">
              <a:buNone/>
            </a:pPr>
            <a:r>
              <a:rPr lang="en-US" dirty="0"/>
              <a:t>b</a:t>
            </a:r>
            <a:r>
              <a:rPr lang="en-US" dirty="0" smtClean="0"/>
              <a:t>osh login</a:t>
            </a:r>
          </a:p>
          <a:p>
            <a:pPr marL="0" indent="0">
              <a:buNone/>
            </a:pPr>
            <a:r>
              <a:rPr lang="en-US" dirty="0"/>
              <a:t>a</a:t>
            </a:r>
            <a:r>
              <a:rPr lang="en-US" dirty="0" smtClean="0"/>
              <a:t>dmin</a:t>
            </a:r>
          </a:p>
          <a:p>
            <a:pPr marL="0" indent="0">
              <a:buNone/>
            </a:pPr>
            <a:r>
              <a:rPr lang="en-US" dirty="0" smtClean="0"/>
              <a:t>admin</a:t>
            </a:r>
          </a:p>
          <a:p>
            <a:pPr marL="0" indent="0">
              <a:buNone/>
            </a:pPr>
            <a:r>
              <a:rPr lang="en-US" dirty="0"/>
              <a:t> </a:t>
            </a:r>
            <a:r>
              <a:rPr lang="en-US" dirty="0" smtClean="0"/>
              <a:t> </a:t>
            </a:r>
            <a:endParaRPr lang="en" dirty="0" smtClean="0"/>
          </a:p>
        </p:txBody>
      </p:sp>
      <p:pic>
        <p:nvPicPr>
          <p:cNvPr id="3" name="Imagen 2" descr="Screen Shot 2016-01-12 at 12.06.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0100" y="2649188"/>
            <a:ext cx="5003800" cy="1600200"/>
          </a:xfrm>
          <a:prstGeom prst="rect">
            <a:avLst/>
          </a:prstGeom>
        </p:spPr>
      </p:pic>
    </p:spTree>
    <p:extLst>
      <p:ext uri="{BB962C8B-B14F-4D97-AF65-F5344CB8AC3E}">
        <p14:creationId xmlns:p14="http://schemas.microsoft.com/office/powerpoint/2010/main" val="94402610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a:t>
            </a:r>
            <a:r>
              <a:rPr lang="en-US" dirty="0" smtClean="0">
                <a:solidFill>
                  <a:schemeClr val="accent1"/>
                </a:solidFill>
              </a:rPr>
              <a:t> Check BOSH-Lite status</a:t>
            </a:r>
            <a:endParaRPr lang="en" dirty="0">
              <a:solidFill>
                <a:schemeClr val="accent1"/>
              </a:solidFill>
            </a:endParaRPr>
          </a:p>
        </p:txBody>
      </p:sp>
      <p:pic>
        <p:nvPicPr>
          <p:cNvPr id="3" name="Imagen 2" descr="Screen Shot 2016-01-12 at 12.07.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7027" y="1113847"/>
            <a:ext cx="4173354" cy="3122787"/>
          </a:xfrm>
          <a:prstGeom prst="rect">
            <a:avLst/>
          </a:prstGeom>
        </p:spPr>
      </p:pic>
      <p:sp>
        <p:nvSpPr>
          <p:cNvPr id="5" name="Marcador de texto 2"/>
          <p:cNvSpPr>
            <a:spLocks noGrp="1"/>
          </p:cNvSpPr>
          <p:nvPr>
            <p:ph type="body" idx="1"/>
          </p:nvPr>
        </p:nvSpPr>
        <p:spPr>
          <a:xfrm>
            <a:off x="168967" y="953888"/>
            <a:ext cx="8731801" cy="702330"/>
          </a:xfrm>
        </p:spPr>
        <p:txBody>
          <a:bodyPr/>
          <a:lstStyle/>
          <a:p>
            <a:pPr marL="0" indent="0">
              <a:buNone/>
            </a:pPr>
            <a:r>
              <a:rPr lang="en-US" dirty="0" smtClean="0"/>
              <a:t>bosh status</a:t>
            </a:r>
          </a:p>
        </p:txBody>
      </p:sp>
    </p:spTree>
    <p:extLst>
      <p:ext uri="{BB962C8B-B14F-4D97-AF65-F5344CB8AC3E}">
        <p14:creationId xmlns:p14="http://schemas.microsoft.com/office/powerpoint/2010/main" val="374683960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Anatomy of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2921411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6" y="320039"/>
            <a:ext cx="8748153" cy="363558"/>
          </a:xfrm>
        </p:spPr>
        <p:txBody>
          <a:bodyPr/>
          <a:lstStyle/>
          <a:p>
            <a:r>
              <a:rPr lang="en" dirty="0" smtClean="0">
                <a:solidFill>
                  <a:srgbClr val="138A7E"/>
                </a:solidFill>
              </a:rPr>
              <a:t>What is </a:t>
            </a:r>
            <a:r>
              <a:rPr lang="en-US" dirty="0" smtClean="0">
                <a:solidFill>
                  <a:srgbClr val="138A7E"/>
                </a:solidFill>
              </a:rPr>
              <a:t>a BOSH deployment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6" y="953888"/>
            <a:ext cx="8748154" cy="1041100"/>
          </a:xfrm>
        </p:spPr>
        <p:txBody>
          <a:bodyPr/>
          <a:lstStyle/>
          <a:p>
            <a:pPr marL="0" indent="0">
              <a:buNone/>
            </a:pPr>
            <a:r>
              <a:rPr lang="en" dirty="0"/>
              <a:t>An encapsulation of software and configuration </a:t>
            </a:r>
            <a:r>
              <a:rPr lang="en" dirty="0" smtClean="0"/>
              <a:t>to be deployed </a:t>
            </a:r>
            <a:r>
              <a:rPr lang="en" dirty="0"/>
              <a:t>to the </a:t>
            </a:r>
            <a:r>
              <a:rPr lang="en" dirty="0" smtClean="0"/>
              <a:t>cloud.</a:t>
            </a:r>
            <a:endParaRPr lang="en" dirty="0"/>
          </a:p>
          <a:p>
            <a:pPr marL="179388" indent="-179388"/>
            <a:endParaRPr lang="en" dirty="0" smtClean="0"/>
          </a:p>
        </p:txBody>
      </p:sp>
      <p:sp>
        <p:nvSpPr>
          <p:cNvPr id="4" name="Marcador de texto 2"/>
          <p:cNvSpPr txBox="1">
            <a:spLocks/>
          </p:cNvSpPr>
          <p:nvPr/>
        </p:nvSpPr>
        <p:spPr>
          <a:xfrm>
            <a:off x="168966" y="2163517"/>
            <a:ext cx="6110082" cy="2376989"/>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dirty="0"/>
              <a:t>In BOSH </a:t>
            </a:r>
            <a:r>
              <a:rPr lang="en" dirty="0" smtClean="0"/>
              <a:t>terminology, </a:t>
            </a:r>
            <a:r>
              <a:rPr lang="en" dirty="0"/>
              <a:t>an encapsulation of </a:t>
            </a:r>
            <a:r>
              <a:rPr lang="en" dirty="0" smtClean="0"/>
              <a:t>software </a:t>
            </a:r>
            <a:r>
              <a:rPr lang="en" dirty="0" smtClean="0">
                <a:solidFill>
                  <a:srgbClr val="138A7E"/>
                </a:solidFill>
              </a:rPr>
              <a:t>releases</a:t>
            </a:r>
            <a:r>
              <a:rPr lang="en" dirty="0" smtClean="0"/>
              <a:t> </a:t>
            </a:r>
            <a:r>
              <a:rPr lang="en" dirty="0"/>
              <a:t>and configuration declared via a </a:t>
            </a:r>
            <a:r>
              <a:rPr lang="en" dirty="0">
                <a:solidFill>
                  <a:srgbClr val="138A7E"/>
                </a:solidFill>
              </a:rPr>
              <a:t>manifest file</a:t>
            </a:r>
            <a:r>
              <a:rPr lang="en" dirty="0"/>
              <a:t> to be deployed on VMs built from </a:t>
            </a:r>
            <a:r>
              <a:rPr lang="en" dirty="0" smtClean="0">
                <a:solidFill>
                  <a:srgbClr val="138A7E"/>
                </a:solidFill>
              </a:rPr>
              <a:t>stemcells</a:t>
            </a:r>
            <a:r>
              <a:rPr lang="en" dirty="0" smtClean="0"/>
              <a:t>.</a:t>
            </a:r>
          </a:p>
        </p:txBody>
      </p:sp>
      <p:grpSp>
        <p:nvGrpSpPr>
          <p:cNvPr id="5" name="Shape 426"/>
          <p:cNvGrpSpPr/>
          <p:nvPr/>
        </p:nvGrpSpPr>
        <p:grpSpPr>
          <a:xfrm>
            <a:off x="6805466" y="2163518"/>
            <a:ext cx="1665772" cy="855716"/>
            <a:chOff x="38100" y="0"/>
            <a:chExt cx="2092499" cy="1037542"/>
          </a:xfrm>
        </p:grpSpPr>
        <p:sp>
          <p:nvSpPr>
            <p:cNvPr id="6" name="Shape 427"/>
            <p:cNvSpPr/>
            <p:nvPr/>
          </p:nvSpPr>
          <p:spPr>
            <a:xfrm>
              <a:off x="38100" y="664043"/>
              <a:ext cx="2092499" cy="373498"/>
            </a:xfrm>
            <a:prstGeom prst="rect">
              <a:avLst/>
            </a:prstGeom>
            <a:noFill/>
            <a:ln>
              <a:noFill/>
            </a:ln>
          </p:spPr>
          <p:txBody>
            <a:bodyPr lIns="0" tIns="0" rIns="0" bIns="0" anchor="t" anchorCtr="0">
              <a:noAutofit/>
            </a:bodyPr>
            <a:lstStyle/>
            <a:p>
              <a:pPr marL="0" marR="0" lvl="0" indent="0" algn="ctr" rtl="0">
                <a:spcBef>
                  <a:spcPts val="0"/>
                </a:spcBef>
                <a:buClr>
                  <a:schemeClr val="lt2"/>
                </a:buClr>
                <a:buSzPct val="25000"/>
                <a:buFont typeface="Arial"/>
                <a:buNone/>
              </a:pPr>
              <a:r>
                <a:rPr lang="en-US" sz="1300" b="0" i="0" u="none" strike="noStrike" cap="none">
                  <a:solidFill>
                    <a:schemeClr val="lt2"/>
                  </a:solidFill>
                  <a:latin typeface="Arial"/>
                  <a:ea typeface="Arial"/>
                  <a:cs typeface="Arial"/>
                  <a:sym typeface="Arial"/>
                </a:rPr>
                <a:t>Manifest</a:t>
              </a:r>
            </a:p>
          </p:txBody>
        </p:sp>
        <p:pic>
          <p:nvPicPr>
            <p:cNvPr id="7" name="Shape 428"/>
            <p:cNvPicPr preferRelativeResize="0"/>
            <p:nvPr/>
          </p:nvPicPr>
          <p:blipFill rotWithShape="1">
            <a:blip r:embed="rId3">
              <a:alphaModFix/>
            </a:blip>
            <a:srcRect/>
            <a:stretch/>
          </p:blipFill>
          <p:spPr>
            <a:xfrm>
              <a:off x="647020" y="0"/>
              <a:ext cx="798600" cy="715800"/>
            </a:xfrm>
            <a:prstGeom prst="rect">
              <a:avLst/>
            </a:prstGeom>
            <a:noFill/>
            <a:ln>
              <a:noFill/>
            </a:ln>
          </p:spPr>
        </p:pic>
      </p:grpSp>
      <p:pic>
        <p:nvPicPr>
          <p:cNvPr id="8" name="Shape 430"/>
          <p:cNvPicPr preferRelativeResize="0"/>
          <p:nvPr/>
        </p:nvPicPr>
        <p:blipFill rotWithShape="1">
          <a:blip r:embed="rId4">
            <a:alphaModFix/>
          </a:blip>
          <a:srcRect/>
          <a:stretch/>
        </p:blipFill>
        <p:spPr>
          <a:xfrm>
            <a:off x="8243708" y="3295999"/>
            <a:ext cx="579744" cy="526061"/>
          </a:xfrm>
          <a:prstGeom prst="rect">
            <a:avLst/>
          </a:prstGeom>
          <a:noFill/>
          <a:ln>
            <a:noFill/>
          </a:ln>
        </p:spPr>
      </p:pic>
      <p:pic>
        <p:nvPicPr>
          <p:cNvPr id="9" name="Shape 432"/>
          <p:cNvPicPr preferRelativeResize="0"/>
          <p:nvPr/>
        </p:nvPicPr>
        <p:blipFill rotWithShape="1">
          <a:blip r:embed="rId5">
            <a:alphaModFix/>
          </a:blip>
          <a:srcRect/>
          <a:stretch/>
        </p:blipFill>
        <p:spPr>
          <a:xfrm rot="18663868" flipV="1">
            <a:off x="6427199" y="2893559"/>
            <a:ext cx="1014346" cy="45719"/>
          </a:xfrm>
          <a:prstGeom prst="rect">
            <a:avLst/>
          </a:prstGeom>
          <a:noFill/>
          <a:ln>
            <a:noFill/>
          </a:ln>
        </p:spPr>
      </p:pic>
      <p:pic>
        <p:nvPicPr>
          <p:cNvPr id="10" name="Shape 433"/>
          <p:cNvPicPr preferRelativeResize="0"/>
          <p:nvPr/>
        </p:nvPicPr>
        <p:blipFill rotWithShape="1">
          <a:blip r:embed="rId6">
            <a:alphaModFix/>
          </a:blip>
          <a:srcRect/>
          <a:stretch/>
        </p:blipFill>
        <p:spPr>
          <a:xfrm>
            <a:off x="7018378" y="3505914"/>
            <a:ext cx="1261073" cy="45719"/>
          </a:xfrm>
          <a:prstGeom prst="rect">
            <a:avLst/>
          </a:prstGeom>
          <a:noFill/>
          <a:ln>
            <a:noFill/>
          </a:ln>
        </p:spPr>
      </p:pic>
      <p:pic>
        <p:nvPicPr>
          <p:cNvPr id="11" name="Shape 434"/>
          <p:cNvPicPr preferRelativeResize="0"/>
          <p:nvPr/>
        </p:nvPicPr>
        <p:blipFill rotWithShape="1">
          <a:blip r:embed="rId7">
            <a:alphaModFix/>
          </a:blip>
          <a:srcRect/>
          <a:stretch/>
        </p:blipFill>
        <p:spPr>
          <a:xfrm rot="3038789" flipV="1">
            <a:off x="7781678" y="2883401"/>
            <a:ext cx="908191" cy="56597"/>
          </a:xfrm>
          <a:prstGeom prst="rect">
            <a:avLst/>
          </a:prstGeom>
          <a:noFill/>
          <a:ln>
            <a:noFill/>
          </a:ln>
        </p:spPr>
      </p:pic>
      <p:sp>
        <p:nvSpPr>
          <p:cNvPr id="12" name="Shape 431"/>
          <p:cNvSpPr/>
          <p:nvPr/>
        </p:nvSpPr>
        <p:spPr>
          <a:xfrm>
            <a:off x="6139700" y="3836142"/>
            <a:ext cx="1150508" cy="269359"/>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smtClean="0">
                <a:solidFill>
                  <a:srgbClr val="FFFFFF"/>
                </a:solidFill>
                <a:latin typeface="Arial"/>
                <a:ea typeface="Arial"/>
                <a:cs typeface="Arial"/>
                <a:sym typeface="Arial"/>
              </a:rPr>
              <a:t>Stemcell</a:t>
            </a:r>
            <a:endParaRPr lang="en-US" sz="1300" b="0" i="0" u="none" strike="noStrike" cap="none" dirty="0">
              <a:solidFill>
                <a:srgbClr val="FFFFFF"/>
              </a:solidFill>
              <a:latin typeface="Arial"/>
              <a:ea typeface="Arial"/>
              <a:cs typeface="Arial"/>
              <a:sym typeface="Arial"/>
            </a:endParaRPr>
          </a:p>
        </p:txBody>
      </p:sp>
      <p:pic>
        <p:nvPicPr>
          <p:cNvPr id="13" name="Imagen 12" descr="vmware-logo.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10464" y="3349760"/>
            <a:ext cx="519530" cy="472300"/>
          </a:xfrm>
          <a:prstGeom prst="rect">
            <a:avLst/>
          </a:prstGeom>
        </p:spPr>
      </p:pic>
      <p:sp>
        <p:nvSpPr>
          <p:cNvPr id="14" name="Shape 431"/>
          <p:cNvSpPr/>
          <p:nvPr/>
        </p:nvSpPr>
        <p:spPr>
          <a:xfrm>
            <a:off x="8047471" y="3822060"/>
            <a:ext cx="996255" cy="285712"/>
          </a:xfrm>
          <a:prstGeom prst="rect">
            <a:avLst/>
          </a:prstGeom>
          <a:noFill/>
          <a:ln>
            <a:noFill/>
          </a:ln>
        </p:spPr>
        <p:txBody>
          <a:bodyPr lIns="0" tIns="0" rIns="0" bIns="0" anchor="t" anchorCtr="0">
            <a:noAutofit/>
          </a:bodyPr>
          <a:lstStyle/>
          <a:p>
            <a:pPr marL="0" marR="0" lvl="0" indent="0" algn="ctr" rtl="0">
              <a:spcBef>
                <a:spcPts val="0"/>
              </a:spcBef>
              <a:buClr>
                <a:srgbClr val="FFFFFF"/>
              </a:buClr>
              <a:buSzPct val="25000"/>
              <a:buFont typeface="Arial"/>
              <a:buNone/>
            </a:pPr>
            <a:r>
              <a:rPr lang="en-US" sz="1300" b="0" i="0" u="none" strike="noStrike" cap="none" dirty="0">
                <a:solidFill>
                  <a:srgbClr val="FFFFFF"/>
                </a:solidFill>
                <a:latin typeface="Arial"/>
                <a:ea typeface="Arial"/>
                <a:cs typeface="Arial"/>
                <a:sym typeface="Arial"/>
              </a:rPr>
              <a:t>Release</a:t>
            </a:r>
          </a:p>
        </p:txBody>
      </p:sp>
    </p:spTree>
    <p:extLst>
      <p:ext uri="{BB962C8B-B14F-4D97-AF65-F5344CB8AC3E}">
        <p14:creationId xmlns:p14="http://schemas.microsoft.com/office/powerpoint/2010/main" val="365850653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 dirty="0" smtClean="0">
                <a:solidFill>
                  <a:srgbClr val="138A7E"/>
                </a:solidFill>
              </a:rPr>
              <a:t>What is </a:t>
            </a:r>
            <a:r>
              <a:rPr lang="en-US" dirty="0" smtClean="0">
                <a:solidFill>
                  <a:srgbClr val="138A7E"/>
                </a:solidFill>
              </a:rPr>
              <a:t>a stemcell</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68967" y="953888"/>
            <a:ext cx="8731801" cy="3597520"/>
          </a:xfrm>
        </p:spPr>
        <p:txBody>
          <a:bodyPr/>
          <a:lstStyle/>
          <a:p>
            <a:pPr marL="179388" indent="-179388"/>
            <a:r>
              <a:rPr lang="en" dirty="0" smtClean="0"/>
              <a:t>A versioned Operating System image wrapped with IaaS specific packaging</a:t>
            </a:r>
          </a:p>
          <a:p>
            <a:pPr marL="179388" indent="-179388"/>
            <a:r>
              <a:rPr lang="en" dirty="0" smtClean="0"/>
              <a:t>Contains a bare minimum OS skeleton with a few common utilities, a BOSH agent, and a few configuration files to securely configure the OS </a:t>
            </a:r>
          </a:p>
          <a:p>
            <a:pPr marL="179388" indent="-179388"/>
            <a:r>
              <a:rPr lang="en" dirty="0" smtClean="0"/>
              <a:t>Stemcells do no contain any specific information about any software that will be installed</a:t>
            </a:r>
          </a:p>
        </p:txBody>
      </p:sp>
    </p:spTree>
    <p:extLst>
      <p:ext uri="{BB962C8B-B14F-4D97-AF65-F5344CB8AC3E}">
        <p14:creationId xmlns:p14="http://schemas.microsoft.com/office/powerpoint/2010/main" val="224538769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a:t>
            </a:r>
            <a:r>
              <a:rPr lang="en-US" dirty="0" err="1" smtClean="0">
                <a:solidFill>
                  <a:srgbClr val="138A7E"/>
                </a:solidFill>
              </a:rPr>
              <a:t>stemcells</a:t>
            </a:r>
            <a:endParaRPr lang="en" dirty="0">
              <a:solidFill>
                <a:srgbClr val="138A7E"/>
              </a:solidFill>
            </a:endParaRPr>
          </a:p>
        </p:txBody>
      </p:sp>
      <p:pic>
        <p:nvPicPr>
          <p:cNvPr id="5" name="Imagen 4" descr="Screen Shot 2016-01-09 at 17.17.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495" y="938173"/>
            <a:ext cx="3384114" cy="3508891"/>
          </a:xfrm>
          <a:prstGeom prst="rect">
            <a:avLst/>
          </a:prstGeom>
        </p:spPr>
      </p:pic>
      <p:sp>
        <p:nvSpPr>
          <p:cNvPr id="6" name="CuadroTexto 5"/>
          <p:cNvSpPr txBox="1"/>
          <p:nvPr/>
        </p:nvSpPr>
        <p:spPr>
          <a:xfrm>
            <a:off x="4191451" y="2294782"/>
            <a:ext cx="4358685" cy="584776"/>
          </a:xfrm>
          <a:prstGeom prst="rect">
            <a:avLst/>
          </a:prstGeom>
          <a:noFill/>
        </p:spPr>
        <p:txBody>
          <a:bodyPr wrap="none" rtlCol="0">
            <a:spAutoFit/>
          </a:bodyPr>
          <a:lstStyle/>
          <a:p>
            <a:r>
              <a:rPr lang="en" sz="3200" dirty="0" smtClean="0">
                <a:hlinkClick r:id="rId4"/>
              </a:rPr>
              <a:t>http</a:t>
            </a:r>
            <a:r>
              <a:rPr lang="en" sz="3200" dirty="0">
                <a:hlinkClick r:id="rId4"/>
              </a:rPr>
              <a:t>://bosh.io/stemcells</a:t>
            </a:r>
            <a:endParaRPr lang="en" sz="3200" dirty="0"/>
          </a:p>
        </p:txBody>
      </p:sp>
    </p:spTree>
    <p:extLst>
      <p:ext uri="{BB962C8B-B14F-4D97-AF65-F5344CB8AC3E}">
        <p14:creationId xmlns:p14="http://schemas.microsoft.com/office/powerpoint/2010/main" val="230557634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252350"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Introductions, Goals and Rules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24372706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release</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smtClean="0"/>
              <a:t>A versioned collection of </a:t>
            </a:r>
            <a:r>
              <a:rPr lang="en" dirty="0"/>
              <a:t>source code, binary </a:t>
            </a:r>
            <a:r>
              <a:rPr lang="en" dirty="0" smtClean="0"/>
              <a:t>artifacts</a:t>
            </a:r>
            <a:r>
              <a:rPr lang="en-US" dirty="0" smtClean="0"/>
              <a:t>, </a:t>
            </a:r>
            <a:r>
              <a:rPr lang="en" dirty="0" smtClean="0"/>
              <a:t>configuration templates, and anything else required to build and deploy software in a reproducible way</a:t>
            </a:r>
          </a:p>
          <a:p>
            <a:pPr marL="179388" indent="-179388"/>
            <a:r>
              <a:rPr lang="en" dirty="0" smtClean="0"/>
              <a:t>Ultimatelly, a release is the layer placed on top of a stemcell</a:t>
            </a:r>
          </a:p>
          <a:p>
            <a:pPr marL="179388" indent="-179388"/>
            <a:r>
              <a:rPr lang="en" dirty="0" smtClean="0"/>
              <a:t>Releases should not be tied to a particular IaaS and stemcell and should not depend on internet access</a:t>
            </a:r>
          </a:p>
        </p:txBody>
      </p:sp>
    </p:spTree>
    <p:extLst>
      <p:ext uri="{BB962C8B-B14F-4D97-AF65-F5344CB8AC3E}">
        <p14:creationId xmlns:p14="http://schemas.microsoft.com/office/powerpoint/2010/main" val="460179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8968" y="320039"/>
            <a:ext cx="8731802" cy="363558"/>
          </a:xfrm>
        </p:spPr>
        <p:txBody>
          <a:bodyPr/>
          <a:lstStyle/>
          <a:p>
            <a:r>
              <a:rPr lang="en-US" dirty="0" smtClean="0">
                <a:solidFill>
                  <a:srgbClr val="138A7E"/>
                </a:solidFill>
              </a:rPr>
              <a:t>Available releases</a:t>
            </a:r>
            <a:endParaRPr lang="en" dirty="0">
              <a:solidFill>
                <a:srgbClr val="138A7E"/>
              </a:solidFill>
            </a:endParaRPr>
          </a:p>
        </p:txBody>
      </p:sp>
      <p:pic>
        <p:nvPicPr>
          <p:cNvPr id="3" name="Imagen 2" descr="Screen Shot 2016-01-09 at 17.19.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69" y="922107"/>
            <a:ext cx="2485456" cy="3620788"/>
          </a:xfrm>
          <a:prstGeom prst="rect">
            <a:avLst/>
          </a:prstGeom>
        </p:spPr>
      </p:pic>
      <p:sp>
        <p:nvSpPr>
          <p:cNvPr id="4" name="CuadroTexto 3"/>
          <p:cNvSpPr txBox="1"/>
          <p:nvPr/>
        </p:nvSpPr>
        <p:spPr>
          <a:xfrm>
            <a:off x="3662746" y="2294782"/>
            <a:ext cx="4358685" cy="584776"/>
          </a:xfrm>
          <a:prstGeom prst="rect">
            <a:avLst/>
          </a:prstGeom>
          <a:noFill/>
        </p:spPr>
        <p:txBody>
          <a:bodyPr wrap="none" rtlCol="0">
            <a:spAutoFit/>
          </a:bodyPr>
          <a:lstStyle/>
          <a:p>
            <a:r>
              <a:rPr lang="en" sz="3200" dirty="0">
                <a:hlinkClick r:id="rId4"/>
              </a:rPr>
              <a:t>http://bosh.io/releases</a:t>
            </a:r>
            <a:endParaRPr lang="en" sz="3200" dirty="0"/>
          </a:p>
        </p:txBody>
      </p:sp>
    </p:spTree>
    <p:extLst>
      <p:ext uri="{BB962C8B-B14F-4D97-AF65-F5344CB8AC3E}">
        <p14:creationId xmlns:p14="http://schemas.microsoft.com/office/powerpoint/2010/main" val="292591826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8066" y="320039"/>
            <a:ext cx="8742703" cy="363558"/>
          </a:xfrm>
        </p:spPr>
        <p:txBody>
          <a:bodyPr/>
          <a:lstStyle/>
          <a:p>
            <a:r>
              <a:rPr lang="en" dirty="0" smtClean="0">
                <a:solidFill>
                  <a:srgbClr val="138A7E"/>
                </a:solidFill>
              </a:rPr>
              <a:t>What is </a:t>
            </a:r>
            <a:r>
              <a:rPr lang="en-US" dirty="0" smtClean="0">
                <a:solidFill>
                  <a:srgbClr val="138A7E"/>
                </a:solidFill>
              </a:rPr>
              <a:t>a deployment manifest</a:t>
            </a:r>
            <a:r>
              <a:rPr lang="en" dirty="0" smtClean="0">
                <a:solidFill>
                  <a:srgbClr val="138A7E"/>
                </a:solidFill>
              </a:rPr>
              <a:t>?</a:t>
            </a:r>
            <a:endParaRPr lang="en" dirty="0">
              <a:solidFill>
                <a:srgbClr val="138A7E"/>
              </a:solidFill>
            </a:endParaRPr>
          </a:p>
        </p:txBody>
      </p:sp>
      <p:sp>
        <p:nvSpPr>
          <p:cNvPr id="3" name="Marcador de texto 2"/>
          <p:cNvSpPr>
            <a:spLocks noGrp="1"/>
          </p:cNvSpPr>
          <p:nvPr>
            <p:ph type="body" idx="1"/>
          </p:nvPr>
        </p:nvSpPr>
        <p:spPr>
          <a:xfrm>
            <a:off x="158066" y="953889"/>
            <a:ext cx="8742703" cy="3602970"/>
          </a:xfrm>
        </p:spPr>
        <p:txBody>
          <a:bodyPr/>
          <a:lstStyle/>
          <a:p>
            <a:pPr marL="179388" indent="-179388"/>
            <a:r>
              <a:rPr lang="en" dirty="0"/>
              <a:t>A YAML file that identifies one or more </a:t>
            </a:r>
            <a:r>
              <a:rPr lang="en" dirty="0" smtClean="0"/>
              <a:t>releases, </a:t>
            </a:r>
            <a:r>
              <a:rPr lang="en" dirty="0"/>
              <a:t>one or more stemcells and specifies how to </a:t>
            </a:r>
            <a:r>
              <a:rPr lang="en" dirty="0" smtClean="0"/>
              <a:t>orchestrate and configure </a:t>
            </a:r>
            <a:r>
              <a:rPr lang="en" dirty="0"/>
              <a:t>them for a given </a:t>
            </a:r>
            <a:r>
              <a:rPr lang="en" dirty="0" smtClean="0"/>
              <a:t>deployment</a:t>
            </a:r>
            <a:endParaRPr lang="en" dirty="0"/>
          </a:p>
        </p:txBody>
      </p:sp>
    </p:spTree>
    <p:extLst>
      <p:ext uri="{BB962C8B-B14F-4D97-AF65-F5344CB8AC3E}">
        <p14:creationId xmlns:p14="http://schemas.microsoft.com/office/powerpoint/2010/main" val="338959992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7251" cy="363558"/>
          </a:xfrm>
        </p:spPr>
        <p:txBody>
          <a:bodyPr/>
          <a:lstStyle/>
          <a:p>
            <a:r>
              <a:rPr lang="en-US" dirty="0" smtClean="0">
                <a:solidFill>
                  <a:srgbClr val="138A7E"/>
                </a:solidFill>
              </a:rPr>
              <a:t>Anatomy of a deployment manifest</a:t>
            </a:r>
            <a:endParaRPr lang="en" dirty="0">
              <a:solidFill>
                <a:srgbClr val="138A7E"/>
              </a:solidFill>
            </a:endParaRPr>
          </a:p>
        </p:txBody>
      </p:sp>
      <p:sp>
        <p:nvSpPr>
          <p:cNvPr id="3" name="Marcador de texto 2"/>
          <p:cNvSpPr>
            <a:spLocks noGrp="1"/>
          </p:cNvSpPr>
          <p:nvPr>
            <p:ph type="body" idx="1"/>
          </p:nvPr>
        </p:nvSpPr>
        <p:spPr>
          <a:xfrm>
            <a:off x="174419" y="953887"/>
            <a:ext cx="4398604" cy="3592069"/>
          </a:xfrm>
        </p:spPr>
        <p:txBody>
          <a:bodyPr/>
          <a:lstStyle/>
          <a:p>
            <a:pPr marL="179388" indent="-179388"/>
            <a:r>
              <a:rPr lang="en" dirty="0" smtClean="0"/>
              <a:t>Deployment identification</a:t>
            </a:r>
          </a:p>
          <a:p>
            <a:pPr marL="179388" indent="-179388"/>
            <a:r>
              <a:rPr lang="en" dirty="0" smtClean="0"/>
              <a:t>Releases</a:t>
            </a:r>
          </a:p>
          <a:p>
            <a:pPr marL="179388" indent="-179388"/>
            <a:r>
              <a:rPr lang="en" dirty="0" smtClean="0"/>
              <a:t>Networks</a:t>
            </a:r>
          </a:p>
          <a:p>
            <a:pPr marL="179388" indent="-179388"/>
            <a:r>
              <a:rPr lang="en" dirty="0" smtClean="0"/>
              <a:t>Resource Pools</a:t>
            </a:r>
          </a:p>
          <a:p>
            <a:pPr marL="179388" indent="-179388"/>
            <a:r>
              <a:rPr lang="en" dirty="0" smtClean="0"/>
              <a:t>Disk Pools</a:t>
            </a:r>
          </a:p>
          <a:p>
            <a:pPr marL="179388" indent="-179388"/>
            <a:r>
              <a:rPr lang="en" dirty="0" smtClean="0"/>
              <a:t>Jobs</a:t>
            </a:r>
          </a:p>
        </p:txBody>
      </p:sp>
      <p:sp>
        <p:nvSpPr>
          <p:cNvPr id="4" name="Marcador de texto 2"/>
          <p:cNvSpPr txBox="1">
            <a:spLocks/>
          </p:cNvSpPr>
          <p:nvPr/>
        </p:nvSpPr>
        <p:spPr>
          <a:xfrm>
            <a:off x="4758341" y="953887"/>
            <a:ext cx="4153328" cy="3657257"/>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179388" indent="-179388"/>
            <a:r>
              <a:rPr lang="en" dirty="0" smtClean="0"/>
              <a:t>Compilation</a:t>
            </a:r>
          </a:p>
          <a:p>
            <a:pPr marL="179388" indent="-179388"/>
            <a:r>
              <a:rPr lang="en" dirty="0" smtClean="0"/>
              <a:t>Update</a:t>
            </a:r>
          </a:p>
          <a:p>
            <a:pPr marL="179388" indent="-179388"/>
            <a:r>
              <a:rPr lang="en" dirty="0" smtClean="0"/>
              <a:t>Properties</a:t>
            </a:r>
          </a:p>
        </p:txBody>
      </p:sp>
    </p:spTree>
    <p:extLst>
      <p:ext uri="{BB962C8B-B14F-4D97-AF65-F5344CB8AC3E}">
        <p14:creationId xmlns:p14="http://schemas.microsoft.com/office/powerpoint/2010/main" val="233656878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Deployment Identification</a:t>
            </a:r>
            <a:endParaRPr lang="en" dirty="0">
              <a:solidFill>
                <a:srgbClr val="138A7E"/>
              </a:solidFill>
            </a:endParaRPr>
          </a:p>
        </p:txBody>
      </p:sp>
      <p:sp>
        <p:nvSpPr>
          <p:cNvPr id="3" name="Marcador de texto 2"/>
          <p:cNvSpPr>
            <a:spLocks noGrp="1"/>
          </p:cNvSpPr>
          <p:nvPr>
            <p:ph type="body" idx="1"/>
          </p:nvPr>
        </p:nvSpPr>
        <p:spPr>
          <a:xfrm>
            <a:off x="163517" y="959339"/>
            <a:ext cx="8742701" cy="3521209"/>
          </a:xfrm>
        </p:spPr>
        <p:txBody>
          <a:bodyPr/>
          <a:lstStyle/>
          <a:p>
            <a:pPr marL="0" indent="0">
              <a:buNone/>
            </a:pPr>
            <a:r>
              <a:rPr lang="en" dirty="0" smtClean="0"/>
              <a:t>Identifies the name of the deployment and the BOSH Director to be used</a:t>
            </a:r>
          </a:p>
        </p:txBody>
      </p:sp>
      <p:pic>
        <p:nvPicPr>
          <p:cNvPr id="5" name="Imagen 4" descr="Screen Shot 2016-01-08 at 15.02.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97" y="2739832"/>
            <a:ext cx="5473700" cy="838200"/>
          </a:xfrm>
          <a:prstGeom prst="rect">
            <a:avLst/>
          </a:prstGeom>
        </p:spPr>
      </p:pic>
      <p:sp>
        <p:nvSpPr>
          <p:cNvPr id="6" name="CuadroTexto 5"/>
          <p:cNvSpPr txBox="1"/>
          <p:nvPr/>
        </p:nvSpPr>
        <p:spPr>
          <a:xfrm>
            <a:off x="6197324" y="2349296"/>
            <a:ext cx="1641645" cy="307777"/>
          </a:xfrm>
          <a:prstGeom prst="rect">
            <a:avLst/>
          </a:prstGeom>
          <a:noFill/>
        </p:spPr>
        <p:txBody>
          <a:bodyPr wrap="none" rtlCol="0">
            <a:spAutoFit/>
          </a:bodyPr>
          <a:lstStyle/>
          <a:p>
            <a:r>
              <a:rPr lang="en" dirty="0" smtClean="0">
                <a:solidFill>
                  <a:schemeClr val="bg1"/>
                </a:solidFill>
              </a:rPr>
              <a:t>Deployment name</a:t>
            </a:r>
            <a:endParaRPr lang="en" dirty="0">
              <a:solidFill>
                <a:schemeClr val="bg1"/>
              </a:solidFill>
            </a:endParaRPr>
          </a:p>
        </p:txBody>
      </p:sp>
      <p:sp>
        <p:nvSpPr>
          <p:cNvPr id="7" name="CuadroTexto 6"/>
          <p:cNvSpPr txBox="1"/>
          <p:nvPr/>
        </p:nvSpPr>
        <p:spPr>
          <a:xfrm>
            <a:off x="6257065" y="3467750"/>
            <a:ext cx="1870537" cy="307777"/>
          </a:xfrm>
          <a:prstGeom prst="rect">
            <a:avLst/>
          </a:prstGeom>
          <a:noFill/>
        </p:spPr>
        <p:txBody>
          <a:bodyPr wrap="none" rtlCol="0">
            <a:spAutoFit/>
          </a:bodyPr>
          <a:lstStyle/>
          <a:p>
            <a:r>
              <a:rPr lang="en" dirty="0" smtClean="0">
                <a:solidFill>
                  <a:schemeClr val="bg1"/>
                </a:solidFill>
              </a:rPr>
              <a:t>BOSH Director UUID</a:t>
            </a:r>
            <a:endParaRPr lang="en" dirty="0">
              <a:solidFill>
                <a:schemeClr val="bg1"/>
              </a:solidFill>
            </a:endParaRPr>
          </a:p>
        </p:txBody>
      </p:sp>
      <p:cxnSp>
        <p:nvCxnSpPr>
          <p:cNvPr id="9" name="Conector recto de flecha 8"/>
          <p:cNvCxnSpPr>
            <a:stCxn id="6" idx="1"/>
          </p:cNvCxnSpPr>
          <p:nvPr/>
        </p:nvCxnSpPr>
        <p:spPr>
          <a:xfrm flipH="1">
            <a:off x="3406637" y="2503185"/>
            <a:ext cx="2790687" cy="35848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5946599" y="3412200"/>
            <a:ext cx="310466" cy="20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41394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Releases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releases (name and version) we want to deploy</a:t>
            </a:r>
          </a:p>
        </p:txBody>
      </p:sp>
      <p:pic>
        <p:nvPicPr>
          <p:cNvPr id="4" name="Imagen 3" descr="Screen Shot 2016-01-08 at 15.03.5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3386" y="2785896"/>
            <a:ext cx="1892300" cy="901700"/>
          </a:xfrm>
          <a:prstGeom prst="rect">
            <a:avLst/>
          </a:prstGeom>
        </p:spPr>
      </p:pic>
      <p:sp>
        <p:nvSpPr>
          <p:cNvPr id="6" name="CuadroTexto 5"/>
          <p:cNvSpPr txBox="1"/>
          <p:nvPr/>
        </p:nvSpPr>
        <p:spPr>
          <a:xfrm>
            <a:off x="4642167" y="2895410"/>
            <a:ext cx="1342360" cy="307777"/>
          </a:xfrm>
          <a:prstGeom prst="rect">
            <a:avLst/>
          </a:prstGeom>
          <a:noFill/>
        </p:spPr>
        <p:txBody>
          <a:bodyPr wrap="none" rtlCol="0">
            <a:spAutoFit/>
          </a:bodyPr>
          <a:lstStyle/>
          <a:p>
            <a:r>
              <a:rPr lang="en" dirty="0" smtClean="0">
                <a:solidFill>
                  <a:schemeClr val="bg1"/>
                </a:solidFill>
              </a:rPr>
              <a:t>Release name</a:t>
            </a:r>
            <a:endParaRPr lang="en" dirty="0">
              <a:solidFill>
                <a:schemeClr val="bg1"/>
              </a:solidFill>
            </a:endParaRPr>
          </a:p>
        </p:txBody>
      </p:sp>
      <p:sp>
        <p:nvSpPr>
          <p:cNvPr id="7" name="CuadroTexto 6"/>
          <p:cNvSpPr txBox="1"/>
          <p:nvPr/>
        </p:nvSpPr>
        <p:spPr>
          <a:xfrm>
            <a:off x="4636501" y="3435636"/>
            <a:ext cx="1472015" cy="307777"/>
          </a:xfrm>
          <a:prstGeom prst="rect">
            <a:avLst/>
          </a:prstGeom>
          <a:noFill/>
        </p:spPr>
        <p:txBody>
          <a:bodyPr wrap="none" rtlCol="0">
            <a:spAutoFit/>
          </a:bodyPr>
          <a:lstStyle/>
          <a:p>
            <a:r>
              <a:rPr lang="en" dirty="0" smtClean="0">
                <a:solidFill>
                  <a:schemeClr val="bg1"/>
                </a:solidFill>
              </a:rPr>
              <a:t>Release version</a:t>
            </a:r>
            <a:endParaRPr lang="en" dirty="0">
              <a:solidFill>
                <a:schemeClr val="bg1"/>
              </a:solidFill>
            </a:endParaRPr>
          </a:p>
        </p:txBody>
      </p:sp>
      <p:cxnSp>
        <p:nvCxnSpPr>
          <p:cNvPr id="9" name="Conector recto de flecha 8"/>
          <p:cNvCxnSpPr>
            <a:stCxn id="6" idx="1"/>
          </p:cNvCxnSpPr>
          <p:nvPr/>
        </p:nvCxnSpPr>
        <p:spPr>
          <a:xfrm flipH="1">
            <a:off x="4157283" y="3049299"/>
            <a:ext cx="484884"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4157283" y="3435637"/>
            <a:ext cx="479218"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350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A BOSH network is an IaaS-agnostic representation of the networking </a:t>
            </a:r>
            <a:r>
              <a:rPr lang="en" dirty="0" smtClean="0"/>
              <a:t>layer. There </a:t>
            </a:r>
            <a:r>
              <a:rPr lang="en" dirty="0"/>
              <a:t>are three types of networks that BOSH supports</a:t>
            </a:r>
            <a:r>
              <a:rPr lang="en" dirty="0" smtClean="0"/>
              <a:t>:</a:t>
            </a:r>
          </a:p>
          <a:p>
            <a:pPr marL="266700" indent="-266700"/>
            <a:r>
              <a:rPr lang="en" dirty="0">
                <a:solidFill>
                  <a:schemeClr val="accent1"/>
                </a:solidFill>
              </a:rPr>
              <a:t>Manual</a:t>
            </a:r>
            <a:r>
              <a:rPr lang="en" dirty="0"/>
              <a:t>: </a:t>
            </a:r>
            <a:r>
              <a:rPr lang="en" dirty="0" smtClean="0"/>
              <a:t>BOSH decides </a:t>
            </a:r>
            <a:r>
              <a:rPr lang="en" dirty="0"/>
              <a:t>how to assign IPs </a:t>
            </a:r>
            <a:endParaRPr lang="en" dirty="0" smtClean="0"/>
          </a:p>
          <a:p>
            <a:pPr marL="266700" indent="-266700"/>
            <a:r>
              <a:rPr lang="en" dirty="0" smtClean="0">
                <a:solidFill>
                  <a:srgbClr val="138A7E"/>
                </a:solidFill>
              </a:rPr>
              <a:t>Dynamic</a:t>
            </a:r>
            <a:r>
              <a:rPr lang="en" dirty="0" smtClean="0"/>
              <a:t>: BOSH defers </a:t>
            </a:r>
            <a:r>
              <a:rPr lang="en" dirty="0"/>
              <a:t>IP selection to the IaaS</a:t>
            </a:r>
            <a:endParaRPr lang="en" dirty="0" smtClean="0"/>
          </a:p>
          <a:p>
            <a:pPr marL="266700" indent="-266700"/>
            <a:r>
              <a:rPr lang="en" dirty="0" smtClean="0">
                <a:solidFill>
                  <a:srgbClr val="138A7E"/>
                </a:solidFill>
              </a:rPr>
              <a:t>VIP</a:t>
            </a:r>
            <a:r>
              <a:rPr lang="en" dirty="0" smtClean="0"/>
              <a:t>: Virtual IP address</a:t>
            </a:r>
          </a:p>
        </p:txBody>
      </p:sp>
    </p:spTree>
    <p:extLst>
      <p:ext uri="{BB962C8B-B14F-4D97-AF65-F5344CB8AC3E}">
        <p14:creationId xmlns:p14="http://schemas.microsoft.com/office/powerpoint/2010/main" val="59774132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068" y="2322035"/>
            <a:ext cx="3276600" cy="2319525"/>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Manual networking allows you to specify one or more subnets and let </a:t>
            </a:r>
            <a:r>
              <a:rPr lang="en" dirty="0" smtClean="0"/>
              <a:t>BOSH choose </a:t>
            </a:r>
            <a:r>
              <a:rPr lang="en" dirty="0"/>
              <a:t>available IPs from one of the subnet ranges</a:t>
            </a:r>
            <a:endParaRPr lang="en" dirty="0" smtClean="0"/>
          </a:p>
        </p:txBody>
      </p:sp>
      <p:sp>
        <p:nvSpPr>
          <p:cNvPr id="6" name="CuadroTexto 5"/>
          <p:cNvSpPr txBox="1"/>
          <p:nvPr/>
        </p:nvSpPr>
        <p:spPr>
          <a:xfrm>
            <a:off x="4548860" y="245389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560190" y="266900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3542866" y="2607785"/>
            <a:ext cx="100599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2414599" y="2761673"/>
            <a:ext cx="2145591" cy="61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uadroTexto 9"/>
          <p:cNvSpPr txBox="1"/>
          <p:nvPr/>
        </p:nvSpPr>
        <p:spPr>
          <a:xfrm>
            <a:off x="4548860" y="3323367"/>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2" name="CuadroTexto 11"/>
          <p:cNvSpPr txBox="1"/>
          <p:nvPr/>
        </p:nvSpPr>
        <p:spPr>
          <a:xfrm>
            <a:off x="4548860" y="4247359"/>
            <a:ext cx="2100655" cy="307777"/>
          </a:xfrm>
          <a:prstGeom prst="rect">
            <a:avLst/>
          </a:prstGeom>
          <a:noFill/>
        </p:spPr>
        <p:txBody>
          <a:bodyPr wrap="none" rtlCol="0">
            <a:spAutoFit/>
          </a:bodyPr>
          <a:lstStyle/>
          <a:p>
            <a:r>
              <a:rPr lang="en" dirty="0">
                <a:solidFill>
                  <a:schemeClr val="bg1"/>
                </a:solidFill>
              </a:rPr>
              <a:t>Specific IaaS Properties</a:t>
            </a:r>
          </a:p>
        </p:txBody>
      </p:sp>
      <p:sp>
        <p:nvSpPr>
          <p:cNvPr id="15" name="CuadroTexto 14"/>
          <p:cNvSpPr txBox="1"/>
          <p:nvPr/>
        </p:nvSpPr>
        <p:spPr>
          <a:xfrm>
            <a:off x="4560190" y="2871504"/>
            <a:ext cx="1571689" cy="307777"/>
          </a:xfrm>
          <a:prstGeom prst="rect">
            <a:avLst/>
          </a:prstGeom>
          <a:noFill/>
        </p:spPr>
        <p:txBody>
          <a:bodyPr wrap="none" rtlCol="0">
            <a:spAutoFit/>
          </a:bodyPr>
          <a:lstStyle/>
          <a:p>
            <a:r>
              <a:rPr lang="en-US" dirty="0" smtClean="0">
                <a:solidFill>
                  <a:schemeClr val="bg1"/>
                </a:solidFill>
              </a:rPr>
              <a:t>Network IP range</a:t>
            </a:r>
            <a:endParaRPr lang="en" dirty="0">
              <a:solidFill>
                <a:schemeClr val="bg1"/>
              </a:solidFill>
            </a:endParaRPr>
          </a:p>
        </p:txBody>
      </p:sp>
      <p:sp>
        <p:nvSpPr>
          <p:cNvPr id="16" name="CuadroTexto 15"/>
          <p:cNvSpPr txBox="1"/>
          <p:nvPr/>
        </p:nvSpPr>
        <p:spPr>
          <a:xfrm>
            <a:off x="4548860" y="3094765"/>
            <a:ext cx="2469809" cy="307777"/>
          </a:xfrm>
          <a:prstGeom prst="rect">
            <a:avLst/>
          </a:prstGeom>
          <a:noFill/>
        </p:spPr>
        <p:txBody>
          <a:bodyPr wrap="none" rtlCol="0">
            <a:spAutoFit/>
          </a:bodyPr>
          <a:lstStyle/>
          <a:p>
            <a:r>
              <a:rPr lang="en-US" dirty="0" smtClean="0">
                <a:solidFill>
                  <a:schemeClr val="bg1"/>
                </a:solidFill>
              </a:rPr>
              <a:t>Network gateway IP address</a:t>
            </a:r>
            <a:endParaRPr lang="en" dirty="0">
              <a:solidFill>
                <a:schemeClr val="bg1"/>
              </a:solidFill>
            </a:endParaRPr>
          </a:p>
        </p:txBody>
      </p:sp>
      <p:cxnSp>
        <p:nvCxnSpPr>
          <p:cNvPr id="17" name="Conector recto de flecha 16"/>
          <p:cNvCxnSpPr>
            <a:stCxn id="15" idx="1"/>
          </p:cNvCxnSpPr>
          <p:nvPr/>
        </p:nvCxnSpPr>
        <p:spPr>
          <a:xfrm flipH="1">
            <a:off x="3232184" y="3025393"/>
            <a:ext cx="13280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Conector recto de flecha 17"/>
          <p:cNvCxnSpPr>
            <a:stCxn id="16" idx="1"/>
          </p:cNvCxnSpPr>
          <p:nvPr/>
        </p:nvCxnSpPr>
        <p:spPr>
          <a:xfrm flipH="1">
            <a:off x="3128623" y="3248654"/>
            <a:ext cx="142023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Conector recto de flecha 18"/>
          <p:cNvCxnSpPr>
            <a:stCxn id="10" idx="1"/>
          </p:cNvCxnSpPr>
          <p:nvPr/>
        </p:nvCxnSpPr>
        <p:spPr>
          <a:xfrm flipH="1">
            <a:off x="2719399" y="3477256"/>
            <a:ext cx="182946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Conector recto de flecha 25"/>
          <p:cNvCxnSpPr>
            <a:stCxn id="12" idx="1"/>
          </p:cNvCxnSpPr>
          <p:nvPr/>
        </p:nvCxnSpPr>
        <p:spPr>
          <a:xfrm flipH="1">
            <a:off x="3815394" y="4401248"/>
            <a:ext cx="73346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CuadroTexto 28"/>
          <p:cNvSpPr txBox="1"/>
          <p:nvPr/>
        </p:nvSpPr>
        <p:spPr>
          <a:xfrm>
            <a:off x="4545452" y="3590234"/>
            <a:ext cx="2080843" cy="307777"/>
          </a:xfrm>
          <a:prstGeom prst="rect">
            <a:avLst/>
          </a:prstGeom>
          <a:noFill/>
        </p:spPr>
        <p:txBody>
          <a:bodyPr wrap="none" rtlCol="0">
            <a:spAutoFit/>
          </a:bodyPr>
          <a:lstStyle/>
          <a:p>
            <a:r>
              <a:rPr lang="en" dirty="0">
                <a:solidFill>
                  <a:schemeClr val="bg1"/>
                </a:solidFill>
              </a:rPr>
              <a:t>IPs that will not be used</a:t>
            </a:r>
          </a:p>
        </p:txBody>
      </p:sp>
      <p:sp>
        <p:nvSpPr>
          <p:cNvPr id="30" name="CuadroTexto 29"/>
          <p:cNvSpPr txBox="1"/>
          <p:nvPr/>
        </p:nvSpPr>
        <p:spPr>
          <a:xfrm>
            <a:off x="4548860" y="3868700"/>
            <a:ext cx="4176369" cy="307777"/>
          </a:xfrm>
          <a:prstGeom prst="rect">
            <a:avLst/>
          </a:prstGeom>
          <a:noFill/>
        </p:spPr>
        <p:txBody>
          <a:bodyPr wrap="none" rtlCol="0">
            <a:spAutoFit/>
          </a:bodyPr>
          <a:lstStyle/>
          <a:p>
            <a:r>
              <a:rPr lang="en" dirty="0">
                <a:solidFill>
                  <a:schemeClr val="bg1"/>
                </a:solidFill>
              </a:rPr>
              <a:t>IPs that can only be used for static IP reservations </a:t>
            </a:r>
          </a:p>
        </p:txBody>
      </p:sp>
      <p:cxnSp>
        <p:nvCxnSpPr>
          <p:cNvPr id="31" name="Conector recto de flecha 30"/>
          <p:cNvCxnSpPr>
            <a:stCxn id="29" idx="1"/>
          </p:cNvCxnSpPr>
          <p:nvPr/>
        </p:nvCxnSpPr>
        <p:spPr>
          <a:xfrm flipH="1">
            <a:off x="3733635" y="3744123"/>
            <a:ext cx="8118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ector recto de flecha 33"/>
          <p:cNvCxnSpPr>
            <a:stCxn id="30" idx="1"/>
          </p:cNvCxnSpPr>
          <p:nvPr/>
        </p:nvCxnSpPr>
        <p:spPr>
          <a:xfrm flipH="1">
            <a:off x="3886036" y="4022589"/>
            <a:ext cx="6628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5823655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7.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046552"/>
            <a:ext cx="3276600" cy="3022676"/>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networks</a:t>
            </a:r>
            <a:endParaRPr lang="en" dirty="0">
              <a:solidFill>
                <a:srgbClr val="138A7E"/>
              </a:solidFill>
            </a:endParaRPr>
          </a:p>
        </p:txBody>
      </p:sp>
      <p:sp>
        <p:nvSpPr>
          <p:cNvPr id="4" name="Rectángulo 3"/>
          <p:cNvSpPr/>
          <p:nvPr/>
        </p:nvSpPr>
        <p:spPr>
          <a:xfrm>
            <a:off x="4055219" y="1188272"/>
            <a:ext cx="1357190" cy="3052441"/>
          </a:xfrm>
          <a:prstGeom prst="rect">
            <a:avLst/>
          </a:prstGeom>
          <a:solidFill>
            <a:srgbClr val="279D8D"/>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sz="1000" dirty="0"/>
          </a:p>
        </p:txBody>
      </p:sp>
      <p:sp>
        <p:nvSpPr>
          <p:cNvPr id="8" name="CuadroTexto 7"/>
          <p:cNvSpPr txBox="1"/>
          <p:nvPr/>
        </p:nvSpPr>
        <p:spPr>
          <a:xfrm>
            <a:off x="4360446" y="1165532"/>
            <a:ext cx="719480" cy="246221"/>
          </a:xfrm>
          <a:prstGeom prst="rect">
            <a:avLst/>
          </a:prstGeom>
          <a:noFill/>
        </p:spPr>
        <p:txBody>
          <a:bodyPr wrap="none" rtlCol="0">
            <a:spAutoFit/>
          </a:bodyPr>
          <a:lstStyle/>
          <a:p>
            <a:r>
              <a:rPr lang="en" sz="1000" dirty="0" smtClean="0">
                <a:solidFill>
                  <a:schemeClr val="bg1"/>
                </a:solidFill>
              </a:rPr>
              <a:t>10.10.0.1</a:t>
            </a:r>
            <a:endParaRPr lang="en" sz="1000" dirty="0">
              <a:solidFill>
                <a:schemeClr val="bg1"/>
              </a:solidFill>
            </a:endParaRPr>
          </a:p>
        </p:txBody>
      </p:sp>
      <p:sp>
        <p:nvSpPr>
          <p:cNvPr id="23" name="CuadroTexto 22"/>
          <p:cNvSpPr txBox="1"/>
          <p:nvPr/>
        </p:nvSpPr>
        <p:spPr>
          <a:xfrm>
            <a:off x="4360446" y="1379927"/>
            <a:ext cx="719480" cy="246221"/>
          </a:xfrm>
          <a:prstGeom prst="rect">
            <a:avLst/>
          </a:prstGeom>
          <a:noFill/>
        </p:spPr>
        <p:txBody>
          <a:bodyPr wrap="none" rtlCol="0">
            <a:spAutoFit/>
          </a:bodyPr>
          <a:lstStyle/>
          <a:p>
            <a:r>
              <a:rPr lang="en" sz="1000" dirty="0" smtClean="0">
                <a:solidFill>
                  <a:schemeClr val="bg1"/>
                </a:solidFill>
              </a:rPr>
              <a:t>10.10.0.2</a:t>
            </a:r>
            <a:endParaRPr lang="en" sz="1000" dirty="0">
              <a:solidFill>
                <a:schemeClr val="bg1"/>
              </a:solidFill>
            </a:endParaRPr>
          </a:p>
        </p:txBody>
      </p:sp>
      <p:sp>
        <p:nvSpPr>
          <p:cNvPr id="24" name="CuadroTexto 23"/>
          <p:cNvSpPr txBox="1"/>
          <p:nvPr/>
        </p:nvSpPr>
        <p:spPr>
          <a:xfrm>
            <a:off x="4338642" y="1742429"/>
            <a:ext cx="790801" cy="246221"/>
          </a:xfrm>
          <a:prstGeom prst="rect">
            <a:avLst/>
          </a:prstGeom>
          <a:noFill/>
        </p:spPr>
        <p:txBody>
          <a:bodyPr wrap="none" rtlCol="0">
            <a:spAutoFit/>
          </a:bodyPr>
          <a:lstStyle/>
          <a:p>
            <a:r>
              <a:rPr lang="en" sz="1000" dirty="0" smtClean="0">
                <a:solidFill>
                  <a:schemeClr val="bg1"/>
                </a:solidFill>
              </a:rPr>
              <a:t>10.10.0.10</a:t>
            </a:r>
            <a:endParaRPr lang="en" sz="1000" dirty="0">
              <a:solidFill>
                <a:schemeClr val="bg1"/>
              </a:solidFill>
            </a:endParaRPr>
          </a:p>
        </p:txBody>
      </p:sp>
      <p:sp>
        <p:nvSpPr>
          <p:cNvPr id="25" name="CuadroTexto 24"/>
          <p:cNvSpPr txBox="1"/>
          <p:nvPr/>
        </p:nvSpPr>
        <p:spPr>
          <a:xfrm>
            <a:off x="4338642" y="1988650"/>
            <a:ext cx="790801" cy="246221"/>
          </a:xfrm>
          <a:prstGeom prst="rect">
            <a:avLst/>
          </a:prstGeom>
          <a:noFill/>
        </p:spPr>
        <p:txBody>
          <a:bodyPr wrap="none" rtlCol="0">
            <a:spAutoFit/>
          </a:bodyPr>
          <a:lstStyle/>
          <a:p>
            <a:r>
              <a:rPr lang="en" sz="1000" dirty="0" smtClean="0">
                <a:solidFill>
                  <a:schemeClr val="bg1"/>
                </a:solidFill>
              </a:rPr>
              <a:t>10.10.0.11</a:t>
            </a:r>
            <a:endParaRPr lang="en" sz="1000" dirty="0">
              <a:solidFill>
                <a:schemeClr val="bg1"/>
              </a:solidFill>
            </a:endParaRPr>
          </a:p>
        </p:txBody>
      </p:sp>
      <p:sp>
        <p:nvSpPr>
          <p:cNvPr id="27" name="CuadroTexto 26"/>
          <p:cNvSpPr txBox="1"/>
          <p:nvPr/>
        </p:nvSpPr>
        <p:spPr>
          <a:xfrm>
            <a:off x="4333191" y="2298853"/>
            <a:ext cx="790801" cy="246221"/>
          </a:xfrm>
          <a:prstGeom prst="rect">
            <a:avLst/>
          </a:prstGeom>
          <a:noFill/>
        </p:spPr>
        <p:txBody>
          <a:bodyPr wrap="none" rtlCol="0">
            <a:spAutoFit/>
          </a:bodyPr>
          <a:lstStyle/>
          <a:p>
            <a:r>
              <a:rPr lang="en" sz="1000" dirty="0" smtClean="0">
                <a:solidFill>
                  <a:schemeClr val="bg1"/>
                </a:solidFill>
              </a:rPr>
              <a:t>10.10.0.20</a:t>
            </a:r>
            <a:endParaRPr lang="en" sz="1000" dirty="0">
              <a:solidFill>
                <a:schemeClr val="bg1"/>
              </a:solidFill>
            </a:endParaRPr>
          </a:p>
        </p:txBody>
      </p:sp>
      <p:sp>
        <p:nvSpPr>
          <p:cNvPr id="28" name="CuadroTexto 27"/>
          <p:cNvSpPr txBox="1"/>
          <p:nvPr/>
        </p:nvSpPr>
        <p:spPr>
          <a:xfrm>
            <a:off x="4360446" y="3994492"/>
            <a:ext cx="862123" cy="246221"/>
          </a:xfrm>
          <a:prstGeom prst="rect">
            <a:avLst/>
          </a:prstGeom>
          <a:noFill/>
        </p:spPr>
        <p:txBody>
          <a:bodyPr wrap="none" rtlCol="0">
            <a:spAutoFit/>
          </a:bodyPr>
          <a:lstStyle/>
          <a:p>
            <a:r>
              <a:rPr lang="en" sz="1000" dirty="0" smtClean="0">
                <a:solidFill>
                  <a:schemeClr val="bg1"/>
                </a:solidFill>
              </a:rPr>
              <a:t>10.10.0.255</a:t>
            </a:r>
            <a:endParaRPr lang="en" sz="1000" dirty="0">
              <a:solidFill>
                <a:schemeClr val="bg1"/>
              </a:solidFill>
            </a:endParaRPr>
          </a:p>
        </p:txBody>
      </p:sp>
      <p:cxnSp>
        <p:nvCxnSpPr>
          <p:cNvPr id="14" name="Conector recto 13"/>
          <p:cNvCxnSpPr/>
          <p:nvPr/>
        </p:nvCxnSpPr>
        <p:spPr>
          <a:xfrm>
            <a:off x="4055219" y="3994492"/>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ector recto 31"/>
          <p:cNvCxnSpPr/>
          <p:nvPr/>
        </p:nvCxnSpPr>
        <p:spPr>
          <a:xfrm>
            <a:off x="4055219" y="1390829"/>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ector recto 32"/>
          <p:cNvCxnSpPr/>
          <p:nvPr/>
        </p:nvCxnSpPr>
        <p:spPr>
          <a:xfrm>
            <a:off x="4055219" y="1982041"/>
            <a:ext cx="135719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Conector recto 34"/>
          <p:cNvCxnSpPr/>
          <p:nvPr/>
        </p:nvCxnSpPr>
        <p:spPr>
          <a:xfrm>
            <a:off x="4055219" y="2533454"/>
            <a:ext cx="1357190" cy="0"/>
          </a:xfrm>
          <a:prstGeom prst="line">
            <a:avLst/>
          </a:prstGeom>
        </p:spPr>
        <p:style>
          <a:lnRef idx="2">
            <a:schemeClr val="accent1"/>
          </a:lnRef>
          <a:fillRef idx="0">
            <a:schemeClr val="accent1"/>
          </a:fillRef>
          <a:effectRef idx="1">
            <a:schemeClr val="accent1"/>
          </a:effectRef>
          <a:fontRef idx="minor">
            <a:schemeClr val="tx1"/>
          </a:fontRef>
        </p:style>
      </p:cxnSp>
      <p:sp>
        <p:nvSpPr>
          <p:cNvPr id="36" name="CuadroTexto 35"/>
          <p:cNvSpPr txBox="1"/>
          <p:nvPr/>
        </p:nvSpPr>
        <p:spPr>
          <a:xfrm>
            <a:off x="4295492" y="946344"/>
            <a:ext cx="902811" cy="246221"/>
          </a:xfrm>
          <a:prstGeom prst="rect">
            <a:avLst/>
          </a:prstGeom>
          <a:noFill/>
        </p:spPr>
        <p:txBody>
          <a:bodyPr wrap="none" rtlCol="0">
            <a:spAutoFit/>
          </a:bodyPr>
          <a:lstStyle/>
          <a:p>
            <a:r>
              <a:rPr lang="en" sz="1000" dirty="0" smtClean="0">
                <a:solidFill>
                  <a:schemeClr val="bg1"/>
                </a:solidFill>
              </a:rPr>
              <a:t>10.10.0.0/24</a:t>
            </a:r>
            <a:endParaRPr lang="en" sz="1000" dirty="0">
              <a:solidFill>
                <a:schemeClr val="bg1"/>
              </a:solidFill>
            </a:endParaRPr>
          </a:p>
        </p:txBody>
      </p:sp>
      <p:sp>
        <p:nvSpPr>
          <p:cNvPr id="37" name="CuadroTexto 36"/>
          <p:cNvSpPr txBox="1"/>
          <p:nvPr/>
        </p:nvSpPr>
        <p:spPr>
          <a:xfrm>
            <a:off x="5583227" y="1165310"/>
            <a:ext cx="3456169" cy="246221"/>
          </a:xfrm>
          <a:prstGeom prst="rect">
            <a:avLst/>
          </a:prstGeom>
          <a:noFill/>
        </p:spPr>
        <p:txBody>
          <a:bodyPr wrap="none" rtlCol="0">
            <a:spAutoFit/>
          </a:bodyPr>
          <a:lstStyle/>
          <a:p>
            <a:r>
              <a:rPr lang="en" sz="1000" dirty="0" smtClean="0">
                <a:solidFill>
                  <a:schemeClr val="bg1"/>
                </a:solidFill>
              </a:rPr>
              <a:t>Gateway: BOSH will configure each VM with this gateway</a:t>
            </a:r>
            <a:endParaRPr lang="en" sz="1000" dirty="0">
              <a:solidFill>
                <a:schemeClr val="bg1"/>
              </a:solidFill>
            </a:endParaRPr>
          </a:p>
        </p:txBody>
      </p:sp>
      <p:sp>
        <p:nvSpPr>
          <p:cNvPr id="38" name="CuadroTexto 37"/>
          <p:cNvSpPr txBox="1"/>
          <p:nvPr/>
        </p:nvSpPr>
        <p:spPr>
          <a:xfrm>
            <a:off x="5595155" y="1583249"/>
            <a:ext cx="3427679" cy="246221"/>
          </a:xfrm>
          <a:prstGeom prst="rect">
            <a:avLst/>
          </a:prstGeom>
          <a:noFill/>
        </p:spPr>
        <p:txBody>
          <a:bodyPr wrap="none" rtlCol="0">
            <a:spAutoFit/>
          </a:bodyPr>
          <a:lstStyle/>
          <a:p>
            <a:r>
              <a:rPr lang="en" sz="1000" dirty="0" smtClean="0">
                <a:solidFill>
                  <a:schemeClr val="bg1"/>
                </a:solidFill>
              </a:rPr>
              <a:t>Reserved range: BOSH will NOT use these IP addresses</a:t>
            </a:r>
            <a:endParaRPr lang="en" sz="1000" dirty="0">
              <a:solidFill>
                <a:schemeClr val="bg1"/>
              </a:solidFill>
            </a:endParaRPr>
          </a:p>
        </p:txBody>
      </p:sp>
      <p:sp>
        <p:nvSpPr>
          <p:cNvPr id="39" name="CuadroTexto 38"/>
          <p:cNvSpPr txBox="1"/>
          <p:nvPr/>
        </p:nvSpPr>
        <p:spPr>
          <a:xfrm>
            <a:off x="5600606" y="3980751"/>
            <a:ext cx="2843021" cy="246221"/>
          </a:xfrm>
          <a:prstGeom prst="rect">
            <a:avLst/>
          </a:prstGeom>
          <a:noFill/>
        </p:spPr>
        <p:txBody>
          <a:bodyPr wrap="none" rtlCol="0">
            <a:spAutoFit/>
          </a:bodyPr>
          <a:lstStyle/>
          <a:p>
            <a:r>
              <a:rPr lang="en" sz="1000" dirty="0" smtClean="0">
                <a:solidFill>
                  <a:schemeClr val="bg1"/>
                </a:solidFill>
              </a:rPr>
              <a:t>Broadcast: BOSH will NOT use this IP address</a:t>
            </a:r>
            <a:endParaRPr lang="en" sz="1000" dirty="0">
              <a:solidFill>
                <a:schemeClr val="bg1"/>
              </a:solidFill>
            </a:endParaRPr>
          </a:p>
        </p:txBody>
      </p:sp>
      <p:sp>
        <p:nvSpPr>
          <p:cNvPr id="40" name="CuadroTexto 39"/>
          <p:cNvSpPr txBox="1"/>
          <p:nvPr/>
        </p:nvSpPr>
        <p:spPr>
          <a:xfrm>
            <a:off x="5666226" y="3011090"/>
            <a:ext cx="3313715" cy="400110"/>
          </a:xfrm>
          <a:prstGeom prst="rect">
            <a:avLst/>
          </a:prstGeom>
          <a:noFill/>
        </p:spPr>
        <p:txBody>
          <a:bodyPr wrap="none" rtlCol="0">
            <a:spAutoFit/>
          </a:bodyPr>
          <a:lstStyle/>
          <a:p>
            <a:r>
              <a:rPr lang="en" sz="1000" dirty="0" smtClean="0">
                <a:solidFill>
                  <a:schemeClr val="bg1"/>
                </a:solidFill>
              </a:rPr>
              <a:t>Dynamic range: BOSH will use use these IP addresses</a:t>
            </a:r>
          </a:p>
          <a:p>
            <a:r>
              <a:rPr lang="en" sz="1000" dirty="0">
                <a:solidFill>
                  <a:schemeClr val="bg1"/>
                </a:solidFill>
              </a:rPr>
              <a:t>w</a:t>
            </a:r>
            <a:r>
              <a:rPr lang="en" sz="1000" dirty="0" smtClean="0">
                <a:solidFill>
                  <a:schemeClr val="bg1"/>
                </a:solidFill>
              </a:rPr>
              <a:t>hen the job does NOT explicitely set one </a:t>
            </a:r>
            <a:endParaRPr lang="en" sz="1000" dirty="0">
              <a:solidFill>
                <a:schemeClr val="bg1"/>
              </a:solidFill>
            </a:endParaRPr>
          </a:p>
        </p:txBody>
      </p:sp>
      <p:sp>
        <p:nvSpPr>
          <p:cNvPr id="41" name="CuadroTexto 40"/>
          <p:cNvSpPr txBox="1"/>
          <p:nvPr/>
        </p:nvSpPr>
        <p:spPr>
          <a:xfrm>
            <a:off x="5617976" y="2088526"/>
            <a:ext cx="3278086" cy="400110"/>
          </a:xfrm>
          <a:prstGeom prst="rect">
            <a:avLst/>
          </a:prstGeom>
          <a:noFill/>
        </p:spPr>
        <p:txBody>
          <a:bodyPr wrap="none" rtlCol="0">
            <a:spAutoFit/>
          </a:bodyPr>
          <a:lstStyle/>
          <a:p>
            <a:r>
              <a:rPr lang="en" sz="1000" dirty="0" smtClean="0">
                <a:solidFill>
                  <a:schemeClr val="bg1"/>
                </a:solidFill>
              </a:rPr>
              <a:t>Static range: BOSH will ONLY use these IP addresses</a:t>
            </a:r>
          </a:p>
          <a:p>
            <a:r>
              <a:rPr lang="en" sz="1000" dirty="0">
                <a:solidFill>
                  <a:schemeClr val="bg1"/>
                </a:solidFill>
              </a:rPr>
              <a:t>w</a:t>
            </a:r>
            <a:r>
              <a:rPr lang="en" sz="1000" dirty="0" smtClean="0">
                <a:solidFill>
                  <a:schemeClr val="bg1"/>
                </a:solidFill>
              </a:rPr>
              <a:t>hen the job explicitely set one</a:t>
            </a:r>
            <a:endParaRPr lang="en" sz="1000" dirty="0">
              <a:solidFill>
                <a:schemeClr val="bg1"/>
              </a:solidFill>
            </a:endParaRPr>
          </a:p>
        </p:txBody>
      </p:sp>
      <p:sp>
        <p:nvSpPr>
          <p:cNvPr id="42" name="CuadroTexto 41"/>
          <p:cNvSpPr txBox="1"/>
          <p:nvPr/>
        </p:nvSpPr>
        <p:spPr>
          <a:xfrm>
            <a:off x="4333191" y="2574363"/>
            <a:ext cx="790801" cy="246221"/>
          </a:xfrm>
          <a:prstGeom prst="rect">
            <a:avLst/>
          </a:prstGeom>
          <a:noFill/>
        </p:spPr>
        <p:txBody>
          <a:bodyPr wrap="none" rtlCol="0">
            <a:spAutoFit/>
          </a:bodyPr>
          <a:lstStyle/>
          <a:p>
            <a:r>
              <a:rPr lang="en" sz="1000" dirty="0" smtClean="0">
                <a:solidFill>
                  <a:schemeClr val="bg1"/>
                </a:solidFill>
              </a:rPr>
              <a:t>10.10.0.21</a:t>
            </a:r>
            <a:endParaRPr lang="en" sz="1000" dirty="0">
              <a:solidFill>
                <a:schemeClr val="bg1"/>
              </a:solidFill>
            </a:endParaRPr>
          </a:p>
        </p:txBody>
      </p:sp>
      <p:sp>
        <p:nvSpPr>
          <p:cNvPr id="43" name="CuadroTexto 42"/>
          <p:cNvSpPr txBox="1"/>
          <p:nvPr/>
        </p:nvSpPr>
        <p:spPr>
          <a:xfrm>
            <a:off x="4360446" y="3748271"/>
            <a:ext cx="864339" cy="246221"/>
          </a:xfrm>
          <a:prstGeom prst="rect">
            <a:avLst/>
          </a:prstGeom>
          <a:noFill/>
        </p:spPr>
        <p:txBody>
          <a:bodyPr wrap="none" rtlCol="0">
            <a:spAutoFit/>
          </a:bodyPr>
          <a:lstStyle/>
          <a:p>
            <a:r>
              <a:rPr lang="en" sz="1000" dirty="0" smtClean="0">
                <a:solidFill>
                  <a:schemeClr val="bg1"/>
                </a:solidFill>
              </a:rPr>
              <a:t>10.10.0.254</a:t>
            </a:r>
            <a:endParaRPr lang="en" sz="1000" dirty="0">
              <a:solidFill>
                <a:schemeClr val="bg1"/>
              </a:solidFill>
            </a:endParaRPr>
          </a:p>
        </p:txBody>
      </p:sp>
      <p:sp>
        <p:nvSpPr>
          <p:cNvPr id="44" name="CuadroTexto 43"/>
          <p:cNvSpPr txBox="1"/>
          <p:nvPr/>
        </p:nvSpPr>
        <p:spPr>
          <a:xfrm>
            <a:off x="4512846" y="1532327"/>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45" name="Conector recto de flecha 44"/>
          <p:cNvCxnSpPr>
            <a:stCxn id="37" idx="1"/>
            <a:endCxn id="8" idx="3"/>
          </p:cNvCxnSpPr>
          <p:nvPr/>
        </p:nvCxnSpPr>
        <p:spPr>
          <a:xfrm flipH="1">
            <a:off x="5079926" y="1288421"/>
            <a:ext cx="503301" cy="2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6" name="Conector recto de flecha 45"/>
          <p:cNvCxnSpPr>
            <a:stCxn id="38" idx="1"/>
          </p:cNvCxnSpPr>
          <p:nvPr/>
        </p:nvCxnSpPr>
        <p:spPr>
          <a:xfrm flipH="1">
            <a:off x="5079927" y="1706360"/>
            <a:ext cx="5152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Conector recto de flecha 48"/>
          <p:cNvCxnSpPr>
            <a:stCxn id="41" idx="1"/>
          </p:cNvCxnSpPr>
          <p:nvPr/>
        </p:nvCxnSpPr>
        <p:spPr>
          <a:xfrm flipH="1">
            <a:off x="5129443" y="2288581"/>
            <a:ext cx="488533" cy="10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CuadroTexto 51"/>
          <p:cNvSpPr txBox="1"/>
          <p:nvPr/>
        </p:nvSpPr>
        <p:spPr>
          <a:xfrm>
            <a:off x="4556233" y="2111760"/>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5" name="Conector recto de flecha 54"/>
          <p:cNvCxnSpPr>
            <a:stCxn id="39" idx="1"/>
            <a:endCxn id="28" idx="3"/>
          </p:cNvCxnSpPr>
          <p:nvPr/>
        </p:nvCxnSpPr>
        <p:spPr>
          <a:xfrm flipH="1">
            <a:off x="5222569" y="4103862"/>
            <a:ext cx="378037" cy="13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CuadroTexto 57"/>
          <p:cNvSpPr txBox="1"/>
          <p:nvPr/>
        </p:nvSpPr>
        <p:spPr>
          <a:xfrm>
            <a:off x="4556233" y="3032721"/>
            <a:ext cx="312906" cy="246221"/>
          </a:xfrm>
          <a:prstGeom prst="rect">
            <a:avLst/>
          </a:prstGeom>
          <a:noFill/>
        </p:spPr>
        <p:txBody>
          <a:bodyPr wrap="none" rtlCol="0">
            <a:spAutoFit/>
          </a:bodyPr>
          <a:lstStyle/>
          <a:p>
            <a:r>
              <a:rPr lang="is-IS" sz="1000" dirty="0" smtClean="0">
                <a:solidFill>
                  <a:schemeClr val="bg1"/>
                </a:solidFill>
              </a:rPr>
              <a:t>…</a:t>
            </a:r>
            <a:endParaRPr lang="en" sz="1000" dirty="0">
              <a:solidFill>
                <a:schemeClr val="bg1"/>
              </a:solidFill>
            </a:endParaRPr>
          </a:p>
        </p:txBody>
      </p:sp>
      <p:cxnSp>
        <p:nvCxnSpPr>
          <p:cNvPr id="59" name="Conector recto de flecha 58"/>
          <p:cNvCxnSpPr>
            <a:stCxn id="40" idx="1"/>
          </p:cNvCxnSpPr>
          <p:nvPr/>
        </p:nvCxnSpPr>
        <p:spPr>
          <a:xfrm flipH="1">
            <a:off x="5079927" y="3211145"/>
            <a:ext cx="58629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48496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30.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977" y="1964120"/>
            <a:ext cx="3111500" cy="18542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Dynamic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Dynamic networking defers IP selection to the IaaS</a:t>
            </a:r>
            <a:endParaRPr lang="en" dirty="0" smtClean="0"/>
          </a:p>
        </p:txBody>
      </p:sp>
      <p:sp>
        <p:nvSpPr>
          <p:cNvPr id="6" name="CuadroTexto 5"/>
          <p:cNvSpPr txBox="1"/>
          <p:nvPr/>
        </p:nvSpPr>
        <p:spPr>
          <a:xfrm>
            <a:off x="4620380" y="2214056"/>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620165" y="2496217"/>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017080" y="2367945"/>
            <a:ext cx="6033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926967" y="2650106"/>
            <a:ext cx="169319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CuadroTexto 11"/>
          <p:cNvSpPr txBox="1"/>
          <p:nvPr/>
        </p:nvSpPr>
        <p:spPr>
          <a:xfrm>
            <a:off x="4613516" y="2794122"/>
            <a:ext cx="2941831" cy="307777"/>
          </a:xfrm>
          <a:prstGeom prst="rect">
            <a:avLst/>
          </a:prstGeom>
          <a:noFill/>
        </p:spPr>
        <p:txBody>
          <a:bodyPr wrap="none" rtlCol="0">
            <a:spAutoFit/>
          </a:bodyPr>
          <a:lstStyle/>
          <a:p>
            <a:r>
              <a:rPr lang="en" dirty="0">
                <a:solidFill>
                  <a:schemeClr val="bg1"/>
                </a:solidFill>
              </a:rPr>
              <a:t>DNS IP addresses for this network</a:t>
            </a:r>
          </a:p>
        </p:txBody>
      </p:sp>
      <p:sp>
        <p:nvSpPr>
          <p:cNvPr id="13" name="CuadroTexto 12"/>
          <p:cNvSpPr txBox="1"/>
          <p:nvPr/>
        </p:nvSpPr>
        <p:spPr>
          <a:xfrm>
            <a:off x="4620380" y="3188016"/>
            <a:ext cx="2100655" cy="307777"/>
          </a:xfrm>
          <a:prstGeom prst="rect">
            <a:avLst/>
          </a:prstGeom>
          <a:noFill/>
        </p:spPr>
        <p:txBody>
          <a:bodyPr wrap="none" rtlCol="0">
            <a:spAutoFit/>
          </a:bodyPr>
          <a:lstStyle/>
          <a:p>
            <a:r>
              <a:rPr lang="en" dirty="0">
                <a:solidFill>
                  <a:schemeClr val="bg1"/>
                </a:solidFill>
              </a:rPr>
              <a:t>Specific IaaS Properties</a:t>
            </a:r>
          </a:p>
        </p:txBody>
      </p:sp>
      <p:cxnSp>
        <p:nvCxnSpPr>
          <p:cNvPr id="14" name="Conector recto de flecha 13"/>
          <p:cNvCxnSpPr>
            <a:stCxn id="12" idx="1"/>
          </p:cNvCxnSpPr>
          <p:nvPr/>
        </p:nvCxnSpPr>
        <p:spPr>
          <a:xfrm flipH="1">
            <a:off x="2926967" y="2948011"/>
            <a:ext cx="168654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Conector recto de flecha 16"/>
          <p:cNvCxnSpPr>
            <a:stCxn id="13" idx="1"/>
          </p:cNvCxnSpPr>
          <p:nvPr/>
        </p:nvCxnSpPr>
        <p:spPr>
          <a:xfrm flipH="1">
            <a:off x="4098838" y="3341905"/>
            <a:ext cx="52154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70312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31801" cy="363558"/>
          </a:xfrm>
        </p:spPr>
        <p:txBody>
          <a:bodyPr/>
          <a:lstStyle/>
          <a:p>
            <a:r>
              <a:rPr lang="en-US" dirty="0" smtClean="0">
                <a:solidFill>
                  <a:srgbClr val="138A7E"/>
                </a:solidFill>
              </a:rPr>
              <a:t>Introductions</a:t>
            </a:r>
            <a:endParaRPr lang="es-ES" dirty="0">
              <a:solidFill>
                <a:srgbClr val="138A7E"/>
              </a:solidFill>
            </a:endParaRPr>
          </a:p>
        </p:txBody>
      </p:sp>
      <p:sp>
        <p:nvSpPr>
          <p:cNvPr id="4" name="Rectángulo 3"/>
          <p:cNvSpPr/>
          <p:nvPr/>
        </p:nvSpPr>
        <p:spPr>
          <a:xfrm>
            <a:off x="5156145" y="2415314"/>
            <a:ext cx="184666" cy="307777"/>
          </a:xfrm>
          <a:prstGeom prst="rect">
            <a:avLst/>
          </a:prstGeom>
        </p:spPr>
        <p:txBody>
          <a:bodyPr wrap="none">
            <a:spAutoFit/>
          </a:bodyPr>
          <a:lstStyle/>
          <a:p>
            <a:r>
              <a:rPr lang="es-ES" dirty="0"/>
              <a:t> </a:t>
            </a:r>
          </a:p>
        </p:txBody>
      </p:sp>
      <p:sp>
        <p:nvSpPr>
          <p:cNvPr id="7" name="Shape 84"/>
          <p:cNvSpPr/>
          <p:nvPr/>
        </p:nvSpPr>
        <p:spPr>
          <a:xfrm>
            <a:off x="67759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8" name="Shape 85"/>
          <p:cNvSpPr txBox="1"/>
          <p:nvPr/>
        </p:nvSpPr>
        <p:spPr>
          <a:xfrm>
            <a:off x="945346"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a:solidFill>
                  <a:schemeClr val="lt1"/>
                </a:solidFill>
                <a:latin typeface="Arial"/>
                <a:ea typeface="Arial"/>
                <a:cs typeface="Arial"/>
                <a:sym typeface="Arial"/>
                <a:rtl val="0"/>
              </a:rPr>
              <a:t>What is your name?</a:t>
            </a:r>
          </a:p>
        </p:txBody>
      </p:sp>
      <p:sp>
        <p:nvSpPr>
          <p:cNvPr id="9" name="Shape 86"/>
          <p:cNvSpPr/>
          <p:nvPr/>
        </p:nvSpPr>
        <p:spPr>
          <a:xfrm>
            <a:off x="2140277"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0" name="Shape 87"/>
          <p:cNvSpPr txBox="1"/>
          <p:nvPr/>
        </p:nvSpPr>
        <p:spPr>
          <a:xfrm>
            <a:off x="2350913" y="2046651"/>
            <a:ext cx="1376397" cy="1292700"/>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0"/>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Wh</a:t>
            </a:r>
            <a:r>
              <a:rPr lang="en-US" dirty="0" smtClean="0">
                <a:solidFill>
                  <a:schemeClr val="lt1"/>
                </a:solidFill>
              </a:rPr>
              <a:t>at</a:t>
            </a:r>
            <a:r>
              <a:rPr lang="en" sz="1400" b="0" i="0" u="none" strike="noStrike" cap="none" dirty="0" smtClean="0">
                <a:solidFill>
                  <a:schemeClr val="lt1"/>
                </a:solidFill>
                <a:latin typeface="Arial"/>
                <a:ea typeface="Arial"/>
                <a:cs typeface="Arial"/>
                <a:sym typeface="Arial"/>
                <a:rtl val="0"/>
              </a:rPr>
              <a:t> departmen</a:t>
            </a:r>
            <a:r>
              <a:rPr lang="en-US" dirty="0" smtClean="0">
                <a:solidFill>
                  <a:schemeClr val="lt1"/>
                </a:solidFill>
              </a:rPr>
              <a:t>t (role) do you work in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1" name="Shape 88"/>
          <p:cNvSpPr/>
          <p:nvPr/>
        </p:nvSpPr>
        <p:spPr>
          <a:xfrm>
            <a:off x="3602959"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2" name="Shape 89"/>
          <p:cNvSpPr txBox="1"/>
          <p:nvPr/>
        </p:nvSpPr>
        <p:spPr>
          <a:xfrm>
            <a:off x="3870711"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smtClean="0">
                <a:solidFill>
                  <a:schemeClr val="lt1"/>
                </a:solidFill>
                <a:latin typeface="Arial"/>
                <a:ea typeface="Arial"/>
                <a:cs typeface="Arial"/>
                <a:sym typeface="Arial"/>
                <a:rtl val="0"/>
              </a:rPr>
              <a:t>How much do you known about CF &amp; Bosh</a:t>
            </a:r>
            <a:r>
              <a:rPr lang="es-ES_tradnl"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3" name="Shape 90"/>
          <p:cNvSpPr/>
          <p:nvPr/>
        </p:nvSpPr>
        <p:spPr>
          <a:xfrm>
            <a:off x="5065642"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4" name="Shape 91"/>
          <p:cNvSpPr txBox="1"/>
          <p:nvPr/>
        </p:nvSpPr>
        <p:spPr>
          <a:xfrm>
            <a:off x="5382840" y="2046647"/>
            <a:ext cx="1292841" cy="1292841"/>
          </a:xfrm>
          <a:prstGeom prst="rect">
            <a:avLst/>
          </a:prstGeom>
          <a:noFill/>
          <a:ln>
            <a:noFill/>
          </a:ln>
        </p:spPr>
        <p:txBody>
          <a:bodyPr lIns="100600" tIns="21575" rIns="100600" bIns="21575" anchor="ctr" anchorCtr="0">
            <a:noAutofit/>
          </a:bodyPr>
          <a:lstStyle/>
          <a:p>
            <a:pPr marL="0" marR="0" lvl="0" indent="0" algn="ctr" rtl="0">
              <a:lnSpc>
                <a:spcPct val="90000"/>
              </a:lnSpc>
              <a:spcBef>
                <a:spcPts val="0"/>
              </a:spcBef>
              <a:spcAft>
                <a:spcPts val="595"/>
              </a:spcAft>
              <a:buClr>
                <a:schemeClr val="dk1"/>
              </a:buClr>
              <a:buSzPct val="25000"/>
              <a:buFont typeface="Arial"/>
              <a:buNone/>
            </a:pPr>
            <a:r>
              <a:rPr lang="en" sz="1400" b="0" i="0" u="none" strike="noStrike" cap="none" dirty="0">
                <a:solidFill>
                  <a:schemeClr val="lt1"/>
                </a:solidFill>
                <a:latin typeface="Arial"/>
                <a:ea typeface="Arial"/>
                <a:cs typeface="Arial"/>
                <a:sym typeface="Arial"/>
                <a:rtl val="0"/>
              </a:rPr>
              <a:t>What </a:t>
            </a:r>
            <a:r>
              <a:rPr lang="en-US" sz="1400" b="0" i="0" u="none" strike="noStrike" cap="none" dirty="0" smtClean="0">
                <a:solidFill>
                  <a:schemeClr val="lt1"/>
                </a:solidFill>
                <a:latin typeface="Arial"/>
                <a:ea typeface="Arial"/>
                <a:cs typeface="Arial"/>
                <a:sym typeface="Arial"/>
                <a:rtl val="0"/>
              </a:rPr>
              <a:t>are your goals</a:t>
            </a:r>
          </a:p>
          <a:p>
            <a:pPr marL="0" marR="0" lvl="0" indent="0" algn="ctr" rtl="0">
              <a:lnSpc>
                <a:spcPct val="90000"/>
              </a:lnSpc>
              <a:spcBef>
                <a:spcPts val="0"/>
              </a:spcBef>
              <a:spcAft>
                <a:spcPts val="595"/>
              </a:spcAft>
              <a:buClr>
                <a:schemeClr val="dk1"/>
              </a:buClr>
              <a:buSzPct val="25000"/>
              <a:buFont typeface="Arial"/>
              <a:buNone/>
            </a:pPr>
            <a:r>
              <a:rPr lang="en-US" sz="1400" b="0" i="0" u="none" strike="noStrike" cap="none" dirty="0" smtClean="0">
                <a:solidFill>
                  <a:schemeClr val="lt1"/>
                </a:solidFill>
                <a:latin typeface="Arial"/>
                <a:ea typeface="Arial"/>
                <a:cs typeface="Arial"/>
                <a:sym typeface="Arial"/>
                <a:rtl val="0"/>
              </a:rPr>
              <a:t>for this session</a:t>
            </a:r>
            <a:r>
              <a:rPr lang="en" sz="1400" b="0" i="0" u="none" strike="noStrike" cap="none" dirty="0" smtClean="0">
                <a:solidFill>
                  <a:schemeClr val="lt1"/>
                </a:solidFill>
                <a:latin typeface="Arial"/>
                <a:ea typeface="Arial"/>
                <a:cs typeface="Arial"/>
                <a:sym typeface="Arial"/>
                <a:rtl val="0"/>
              </a:rPr>
              <a:t>?</a:t>
            </a:r>
            <a:endParaRPr lang="en" sz="1400" b="0" i="0" u="none" strike="noStrike" cap="none" dirty="0">
              <a:solidFill>
                <a:schemeClr val="lt1"/>
              </a:solidFill>
              <a:latin typeface="Arial"/>
              <a:ea typeface="Arial"/>
              <a:cs typeface="Arial"/>
              <a:sym typeface="Arial"/>
              <a:rtl val="0"/>
            </a:endParaRPr>
          </a:p>
        </p:txBody>
      </p:sp>
      <p:sp>
        <p:nvSpPr>
          <p:cNvPr id="15" name="Rectángulo 14"/>
          <p:cNvSpPr/>
          <p:nvPr/>
        </p:nvSpPr>
        <p:spPr>
          <a:xfrm>
            <a:off x="6668431" y="2415314"/>
            <a:ext cx="184666" cy="307777"/>
          </a:xfrm>
          <a:prstGeom prst="rect">
            <a:avLst/>
          </a:prstGeom>
        </p:spPr>
        <p:txBody>
          <a:bodyPr wrap="none">
            <a:spAutoFit/>
          </a:bodyPr>
          <a:lstStyle/>
          <a:p>
            <a:r>
              <a:rPr lang="es-ES" dirty="0"/>
              <a:t> </a:t>
            </a:r>
          </a:p>
        </p:txBody>
      </p:sp>
      <p:sp>
        <p:nvSpPr>
          <p:cNvPr id="16" name="Shape 90"/>
          <p:cNvSpPr/>
          <p:nvPr/>
        </p:nvSpPr>
        <p:spPr>
          <a:xfrm>
            <a:off x="6577928" y="1778889"/>
            <a:ext cx="1828351" cy="1828351"/>
          </a:xfrm>
          <a:prstGeom prst="ellipse">
            <a:avLst/>
          </a:prstGeom>
          <a:solidFill>
            <a:srgbClr val="30928A">
              <a:alpha val="48627"/>
            </a:srgbClr>
          </a:solidFill>
          <a:ln w="25400" cap="flat" cmpd="sng">
            <a:solidFill>
              <a:schemeClr val="lt1"/>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rtl val="0"/>
            </a:endParaRPr>
          </a:p>
        </p:txBody>
      </p:sp>
      <p:sp>
        <p:nvSpPr>
          <p:cNvPr id="17" name="Shape 91"/>
          <p:cNvSpPr txBox="1"/>
          <p:nvPr/>
        </p:nvSpPr>
        <p:spPr>
          <a:xfrm>
            <a:off x="6943596" y="2046647"/>
            <a:ext cx="1292841" cy="1292841"/>
          </a:xfrm>
          <a:prstGeom prst="rect">
            <a:avLst/>
          </a:prstGeom>
          <a:noFill/>
          <a:ln>
            <a:noFill/>
          </a:ln>
        </p:spPr>
        <p:txBody>
          <a:bodyPr lIns="100600" tIns="21575" rIns="100600" bIns="21575" anchor="ctr" anchorCtr="0">
            <a:noAutofit/>
          </a:bodyPr>
          <a:lstStyle/>
          <a:p>
            <a:pPr lvl="0" algn="ctr">
              <a:lnSpc>
                <a:spcPct val="90000"/>
              </a:lnSpc>
              <a:spcAft>
                <a:spcPts val="595"/>
              </a:spcAft>
              <a:buClr>
                <a:schemeClr val="dk1"/>
              </a:buClr>
              <a:buSzPct val="25000"/>
            </a:pPr>
            <a:r>
              <a:rPr lang="en" dirty="0">
                <a:solidFill>
                  <a:schemeClr val="lt1"/>
                </a:solidFill>
              </a:rPr>
              <a:t>Share something interesting about yourself</a:t>
            </a:r>
          </a:p>
        </p:txBody>
      </p:sp>
    </p:spTree>
    <p:extLst>
      <p:ext uri="{BB962C8B-B14F-4D97-AF65-F5344CB8AC3E}">
        <p14:creationId xmlns:p14="http://schemas.microsoft.com/office/powerpoint/2010/main" val="2937716852"/>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9 at 13.29.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700" y="2391151"/>
            <a:ext cx="2540000" cy="927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VIP networks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a:t>VIP networking enables the association of </a:t>
            </a:r>
            <a:r>
              <a:rPr lang="en" dirty="0" smtClean="0"/>
              <a:t>a virtual </a:t>
            </a:r>
            <a:r>
              <a:rPr lang="en" dirty="0"/>
              <a:t>IP address that is not backed by any particular </a:t>
            </a:r>
            <a:r>
              <a:rPr lang="en" dirty="0" smtClean="0"/>
              <a:t>NIC </a:t>
            </a:r>
          </a:p>
        </p:txBody>
      </p:sp>
      <p:sp>
        <p:nvSpPr>
          <p:cNvPr id="6" name="CuadroTexto 5"/>
          <p:cNvSpPr txBox="1"/>
          <p:nvPr/>
        </p:nvSpPr>
        <p:spPr>
          <a:xfrm>
            <a:off x="4783666" y="2546559"/>
            <a:ext cx="1342097" cy="307777"/>
          </a:xfrm>
          <a:prstGeom prst="rect">
            <a:avLst/>
          </a:prstGeom>
          <a:noFill/>
        </p:spPr>
        <p:txBody>
          <a:bodyPr wrap="none" rtlCol="0">
            <a:spAutoFit/>
          </a:bodyPr>
          <a:lstStyle/>
          <a:p>
            <a:r>
              <a:rPr lang="en" dirty="0" smtClean="0">
                <a:solidFill>
                  <a:schemeClr val="bg1"/>
                </a:solidFill>
              </a:rPr>
              <a:t>Network name</a:t>
            </a:r>
            <a:endParaRPr lang="en" dirty="0">
              <a:solidFill>
                <a:schemeClr val="bg1"/>
              </a:solidFill>
            </a:endParaRPr>
          </a:p>
        </p:txBody>
      </p:sp>
      <p:sp>
        <p:nvSpPr>
          <p:cNvPr id="7" name="CuadroTexto 6"/>
          <p:cNvSpPr txBox="1"/>
          <p:nvPr/>
        </p:nvSpPr>
        <p:spPr>
          <a:xfrm>
            <a:off x="4865918" y="2950516"/>
            <a:ext cx="1232341" cy="307777"/>
          </a:xfrm>
          <a:prstGeom prst="rect">
            <a:avLst/>
          </a:prstGeom>
          <a:noFill/>
        </p:spPr>
        <p:txBody>
          <a:bodyPr wrap="none" rtlCol="0">
            <a:spAutoFit/>
          </a:bodyPr>
          <a:lstStyle/>
          <a:p>
            <a:r>
              <a:rPr lang="en" dirty="0" smtClean="0">
                <a:solidFill>
                  <a:schemeClr val="bg1"/>
                </a:solidFill>
              </a:rPr>
              <a:t>Network type</a:t>
            </a:r>
            <a:endParaRPr lang="en" dirty="0">
              <a:solidFill>
                <a:schemeClr val="bg1"/>
              </a:solidFill>
            </a:endParaRPr>
          </a:p>
        </p:txBody>
      </p:sp>
      <p:cxnSp>
        <p:nvCxnSpPr>
          <p:cNvPr id="9" name="Conector recto de flecha 8"/>
          <p:cNvCxnSpPr>
            <a:stCxn id="6" idx="1"/>
          </p:cNvCxnSpPr>
          <p:nvPr/>
        </p:nvCxnSpPr>
        <p:spPr>
          <a:xfrm flipH="1">
            <a:off x="4298782" y="2700448"/>
            <a:ext cx="484884" cy="849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flipV="1">
            <a:off x="3161326" y="3025187"/>
            <a:ext cx="1704592" cy="792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98992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IP reservation types</a:t>
            </a:r>
            <a:endParaRPr lang="en" dirty="0">
              <a:solidFill>
                <a:srgbClr val="138A7E"/>
              </a:solidFill>
            </a:endParaRPr>
          </a:p>
        </p:txBody>
      </p:sp>
      <p:sp>
        <p:nvSpPr>
          <p:cNvPr id="3" name="Marcador de texto 2"/>
          <p:cNvSpPr>
            <a:spLocks noGrp="1"/>
          </p:cNvSpPr>
          <p:nvPr>
            <p:ph type="body" idx="1"/>
          </p:nvPr>
        </p:nvSpPr>
        <p:spPr>
          <a:xfrm>
            <a:off x="163518" y="2341113"/>
            <a:ext cx="8742701" cy="2185766"/>
          </a:xfrm>
        </p:spPr>
        <p:txBody>
          <a:bodyPr/>
          <a:lstStyle/>
          <a:p>
            <a:pPr marL="179388" indent="-179388"/>
            <a:r>
              <a:rPr lang="en" dirty="0" smtClean="0">
                <a:solidFill>
                  <a:srgbClr val="138A7E"/>
                </a:solidFill>
              </a:rPr>
              <a:t>Static</a:t>
            </a:r>
            <a:r>
              <a:rPr lang="en" dirty="0"/>
              <a:t>: IP is explicitly requested by the user in the deployment </a:t>
            </a:r>
            <a:r>
              <a:rPr lang="en" dirty="0" smtClean="0"/>
              <a:t>manifest</a:t>
            </a:r>
          </a:p>
          <a:p>
            <a:pPr marL="179388" indent="-179388"/>
            <a:r>
              <a:rPr lang="en" dirty="0">
                <a:solidFill>
                  <a:srgbClr val="138A7E"/>
                </a:solidFill>
              </a:rPr>
              <a:t>A</a:t>
            </a:r>
            <a:r>
              <a:rPr lang="en" dirty="0" smtClean="0">
                <a:solidFill>
                  <a:srgbClr val="138A7E"/>
                </a:solidFill>
              </a:rPr>
              <a:t>utomatic</a:t>
            </a:r>
            <a:r>
              <a:rPr lang="en" dirty="0"/>
              <a:t>: IP is selected automatically based on the network type</a:t>
            </a:r>
            <a:endParaRPr lang="en" dirty="0" smtClean="0"/>
          </a:p>
        </p:txBody>
      </p:sp>
      <p:graphicFrame>
        <p:nvGraphicFramePr>
          <p:cNvPr id="4" name="Tabla 3"/>
          <p:cNvGraphicFramePr>
            <a:graphicFrameLocks noGrp="1"/>
          </p:cNvGraphicFramePr>
          <p:nvPr>
            <p:extLst>
              <p:ext uri="{D42A27DB-BD31-4B8C-83A1-F6EECF244321}">
                <p14:modId xmlns:p14="http://schemas.microsoft.com/office/powerpoint/2010/main" val="1371252725"/>
              </p:ext>
            </p:extLst>
          </p:nvPr>
        </p:nvGraphicFramePr>
        <p:xfrm>
          <a:off x="1024706" y="1049938"/>
          <a:ext cx="6159134" cy="1046479"/>
        </p:xfrm>
        <a:graphic>
          <a:graphicData uri="http://schemas.openxmlformats.org/drawingml/2006/table">
            <a:tbl>
              <a:tblPr firstRow="1" bandRow="1">
                <a:tableStyleId>{5C22544A-7EE6-4342-B048-85BDC9FD1C3A}</a:tableStyleId>
              </a:tblPr>
              <a:tblGrid>
                <a:gridCol w="2267433"/>
                <a:gridCol w="1122816"/>
                <a:gridCol w="1406245"/>
                <a:gridCol w="1362640"/>
              </a:tblGrid>
              <a:tr h="0">
                <a:tc>
                  <a:txBody>
                    <a:bodyPr/>
                    <a:lstStyle/>
                    <a:p>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Static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c>
                  <a:txBody>
                    <a:bodyPr/>
                    <a:lstStyle/>
                    <a:p>
                      <a:pPr algn="ctr"/>
                      <a:r>
                        <a:rPr lang="en" dirty="0" smtClean="0"/>
                        <a:t>Supported</a:t>
                      </a:r>
                      <a:endParaRPr lang="en" dirty="0"/>
                    </a:p>
                  </a:txBody>
                  <a:tcPr/>
                </a:tc>
              </a:tr>
              <a:tr h="370840">
                <a:tc>
                  <a:txBody>
                    <a:bodyPr/>
                    <a:lstStyle/>
                    <a:p>
                      <a:r>
                        <a:rPr lang="en" dirty="0" smtClean="0"/>
                        <a:t>Automatic IP assignment</a:t>
                      </a:r>
                      <a:endParaRPr lang="en" dirty="0"/>
                    </a:p>
                  </a:txBody>
                  <a:tcPr/>
                </a:tc>
                <a:tc>
                  <a:txBody>
                    <a:bodyPr/>
                    <a:lstStyle/>
                    <a:p>
                      <a:pPr algn="ctr"/>
                      <a:r>
                        <a:rPr lang="en" dirty="0" smtClean="0"/>
                        <a:t>Supported</a:t>
                      </a:r>
                      <a:endParaRPr lang="en" dirty="0"/>
                    </a:p>
                  </a:txBody>
                  <a:tcPr/>
                </a:tc>
                <a:tc>
                  <a:txBody>
                    <a:bodyPr/>
                    <a:lstStyle/>
                    <a:p>
                      <a:pPr algn="ctr"/>
                      <a:r>
                        <a:rPr lang="en" dirty="0" smtClean="0"/>
                        <a:t>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5879057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Multi-networks</a:t>
            </a:r>
            <a:endParaRPr lang="en" dirty="0">
              <a:solidFill>
                <a:srgbClr val="138A7E"/>
              </a:solidFill>
            </a:endParaRPr>
          </a:p>
        </p:txBody>
      </p:sp>
      <p:graphicFrame>
        <p:nvGraphicFramePr>
          <p:cNvPr id="4" name="Tabla 3"/>
          <p:cNvGraphicFramePr>
            <a:graphicFrameLocks noGrp="1"/>
          </p:cNvGraphicFramePr>
          <p:nvPr>
            <p:extLst>
              <p:ext uri="{D42A27DB-BD31-4B8C-83A1-F6EECF244321}">
                <p14:modId xmlns:p14="http://schemas.microsoft.com/office/powerpoint/2010/main" val="382811973"/>
              </p:ext>
            </p:extLst>
          </p:nvPr>
        </p:nvGraphicFramePr>
        <p:xfrm>
          <a:off x="724924" y="1654975"/>
          <a:ext cx="7592634" cy="1788159"/>
        </p:xfrm>
        <a:graphic>
          <a:graphicData uri="http://schemas.openxmlformats.org/drawingml/2006/table">
            <a:tbl>
              <a:tblPr firstRow="1" bandRow="1">
                <a:tableStyleId>{5C22544A-7EE6-4342-B048-85BDC9FD1C3A}</a:tableStyleId>
              </a:tblPr>
              <a:tblGrid>
                <a:gridCol w="1128267"/>
                <a:gridCol w="2185676"/>
                <a:gridCol w="2049411"/>
                <a:gridCol w="2229280"/>
              </a:tblGrid>
              <a:tr h="0">
                <a:tc>
                  <a:txBody>
                    <a:bodyPr/>
                    <a:lstStyle/>
                    <a:p>
                      <a:r>
                        <a:rPr lang="en" dirty="0" smtClean="0"/>
                        <a:t>IaaS</a:t>
                      </a:r>
                      <a:endParaRPr lang="en" dirty="0"/>
                    </a:p>
                  </a:txBody>
                  <a:tcPr/>
                </a:tc>
                <a:tc>
                  <a:txBody>
                    <a:bodyPr/>
                    <a:lstStyle/>
                    <a:p>
                      <a:pPr algn="ctr"/>
                      <a:r>
                        <a:rPr lang="en" dirty="0" smtClean="0"/>
                        <a:t>Manual</a:t>
                      </a:r>
                      <a:endParaRPr lang="en" dirty="0"/>
                    </a:p>
                  </a:txBody>
                  <a:tcPr/>
                </a:tc>
                <a:tc>
                  <a:txBody>
                    <a:bodyPr/>
                    <a:lstStyle/>
                    <a:p>
                      <a:pPr algn="ctr"/>
                      <a:r>
                        <a:rPr lang="en" dirty="0" smtClean="0"/>
                        <a:t>Dynamic</a:t>
                      </a:r>
                      <a:endParaRPr lang="en" dirty="0"/>
                    </a:p>
                  </a:txBody>
                  <a:tcPr/>
                </a:tc>
                <a:tc>
                  <a:txBody>
                    <a:bodyPr/>
                    <a:lstStyle/>
                    <a:p>
                      <a:pPr algn="ctr"/>
                      <a:r>
                        <a:rPr lang="en" dirty="0" smtClean="0"/>
                        <a:t>VIP</a:t>
                      </a:r>
                      <a:endParaRPr lang="en" dirty="0"/>
                    </a:p>
                  </a:txBody>
                  <a:tcPr/>
                </a:tc>
              </a:tr>
              <a:tr h="370840">
                <a:tc>
                  <a:txBody>
                    <a:bodyPr/>
                    <a:lstStyle/>
                    <a:p>
                      <a:r>
                        <a:rPr lang="en" dirty="0" smtClean="0"/>
                        <a:t>AWS</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a:t>
                      </a:r>
                      <a:r>
                        <a:rPr lang="en" baseline="0" dirty="0" smtClean="0"/>
                        <a:t>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OpenStack</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Single per job instance</a:t>
                      </a:r>
                      <a:endParaRPr lang="en" dirty="0"/>
                    </a:p>
                  </a:txBody>
                  <a:tcPr/>
                </a:tc>
                <a:tc>
                  <a:txBody>
                    <a:bodyPr/>
                    <a:lstStyle/>
                    <a:p>
                      <a:pPr algn="ctr"/>
                      <a:r>
                        <a:rPr lang="en" dirty="0" smtClean="0"/>
                        <a:t>Single per job instance</a:t>
                      </a:r>
                      <a:endParaRPr lang="en" dirty="0"/>
                    </a:p>
                  </a:txBody>
                  <a:tcPr/>
                </a:tc>
              </a:tr>
              <a:tr h="370840">
                <a:tc>
                  <a:txBody>
                    <a:bodyPr/>
                    <a:lstStyle/>
                    <a:p>
                      <a:r>
                        <a:rPr lang="en" dirty="0" smtClean="0"/>
                        <a:t>vSphere</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r h="370840">
                <a:tc>
                  <a:txBody>
                    <a:bodyPr/>
                    <a:lstStyle/>
                    <a:p>
                      <a:r>
                        <a:rPr lang="en" dirty="0" smtClean="0"/>
                        <a:t>vCloud</a:t>
                      </a:r>
                      <a:endParaRPr lang="en" dirty="0"/>
                    </a:p>
                  </a:txBody>
                  <a:tcPr/>
                </a:tc>
                <a:tc>
                  <a:txBody>
                    <a:bodyPr/>
                    <a:lstStyle/>
                    <a:p>
                      <a:pPr algn="ctr"/>
                      <a:r>
                        <a:rPr lang="en" dirty="0" smtClean="0"/>
                        <a:t>Multiple per job instance</a:t>
                      </a:r>
                      <a:endParaRPr lang="en" dirty="0"/>
                    </a:p>
                  </a:txBody>
                  <a:tcPr/>
                </a:tc>
                <a:tc>
                  <a:txBody>
                    <a:bodyPr/>
                    <a:lstStyle/>
                    <a:p>
                      <a:pPr algn="ctr"/>
                      <a:r>
                        <a:rPr lang="en" dirty="0" smtClean="0"/>
                        <a:t>Not supported</a:t>
                      </a:r>
                      <a:endParaRPr lang="en" dirty="0"/>
                    </a:p>
                  </a:txBody>
                  <a:tcPr/>
                </a:tc>
                <a:tc>
                  <a:txBody>
                    <a:bodyPr/>
                    <a:lstStyle/>
                    <a:p>
                      <a:pPr algn="ctr"/>
                      <a:r>
                        <a:rPr lang="en" dirty="0" smtClean="0"/>
                        <a:t>Not Supported</a:t>
                      </a:r>
                      <a:endParaRPr lang="en" dirty="0"/>
                    </a:p>
                  </a:txBody>
                  <a:tcPr/>
                </a:tc>
              </a:tr>
            </a:tbl>
          </a:graphicData>
        </a:graphic>
      </p:graphicFrame>
    </p:spTree>
    <p:extLst>
      <p:ext uri="{BB962C8B-B14F-4D97-AF65-F5344CB8AC3E}">
        <p14:creationId xmlns:p14="http://schemas.microsoft.com/office/powerpoint/2010/main" val="398967900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Resource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VM specifications</a:t>
            </a:r>
          </a:p>
        </p:txBody>
      </p:sp>
      <p:sp>
        <p:nvSpPr>
          <p:cNvPr id="6" name="CuadroTexto 5"/>
          <p:cNvSpPr txBox="1"/>
          <p:nvPr/>
        </p:nvSpPr>
        <p:spPr>
          <a:xfrm>
            <a:off x="6039269" y="1998332"/>
            <a:ext cx="1861244" cy="307777"/>
          </a:xfrm>
          <a:prstGeom prst="rect">
            <a:avLst/>
          </a:prstGeom>
          <a:noFill/>
        </p:spPr>
        <p:txBody>
          <a:bodyPr wrap="none" rtlCol="0">
            <a:spAutoFit/>
          </a:bodyPr>
          <a:lstStyle/>
          <a:p>
            <a:r>
              <a:rPr lang="en" dirty="0" smtClean="0">
                <a:solidFill>
                  <a:schemeClr val="bg1"/>
                </a:solidFill>
              </a:rPr>
              <a:t>Resource Pool name</a:t>
            </a:r>
            <a:endParaRPr lang="en" dirty="0">
              <a:solidFill>
                <a:schemeClr val="bg1"/>
              </a:solidFill>
            </a:endParaRPr>
          </a:p>
        </p:txBody>
      </p:sp>
      <p:sp>
        <p:nvSpPr>
          <p:cNvPr id="7" name="CuadroTexto 6"/>
          <p:cNvSpPr txBox="1"/>
          <p:nvPr/>
        </p:nvSpPr>
        <p:spPr>
          <a:xfrm>
            <a:off x="6010005" y="2691550"/>
            <a:ext cx="2469722" cy="307777"/>
          </a:xfrm>
          <a:prstGeom prst="rect">
            <a:avLst/>
          </a:prstGeom>
          <a:noFill/>
        </p:spPr>
        <p:txBody>
          <a:bodyPr wrap="none" rtlCol="0">
            <a:spAutoFit/>
          </a:bodyPr>
          <a:lstStyle/>
          <a:p>
            <a:r>
              <a:rPr lang="en" dirty="0" smtClean="0">
                <a:solidFill>
                  <a:schemeClr val="bg1"/>
                </a:solidFill>
              </a:rPr>
              <a:t>Stemcell (name and version)</a:t>
            </a:r>
            <a:endParaRPr lang="en" dirty="0">
              <a:solidFill>
                <a:schemeClr val="bg1"/>
              </a:solidFill>
            </a:endParaRPr>
          </a:p>
        </p:txBody>
      </p:sp>
      <p:sp>
        <p:nvSpPr>
          <p:cNvPr id="10" name="CuadroTexto 9"/>
          <p:cNvSpPr txBox="1"/>
          <p:nvPr/>
        </p:nvSpPr>
        <p:spPr>
          <a:xfrm>
            <a:off x="6048657" y="3404656"/>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pic>
        <p:nvPicPr>
          <p:cNvPr id="4" name="Imagen 3" descr="Screen Shot 2016-01-08 at 15.15.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735" y="1747537"/>
            <a:ext cx="5232400" cy="2273300"/>
          </a:xfrm>
          <a:prstGeom prst="rect">
            <a:avLst/>
          </a:prstGeom>
        </p:spPr>
      </p:pic>
      <p:cxnSp>
        <p:nvCxnSpPr>
          <p:cNvPr id="9" name="Conector recto de flecha 8"/>
          <p:cNvCxnSpPr>
            <a:stCxn id="6" idx="1"/>
          </p:cNvCxnSpPr>
          <p:nvPr/>
        </p:nvCxnSpPr>
        <p:spPr>
          <a:xfrm flipH="1">
            <a:off x="3069905" y="2152221"/>
            <a:ext cx="2969364" cy="45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5596871" y="2845439"/>
            <a:ext cx="41313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a:off x="4459392" y="3558545"/>
            <a:ext cx="1589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6048657" y="2236559"/>
            <a:ext cx="1382072" cy="307777"/>
          </a:xfrm>
          <a:prstGeom prst="rect">
            <a:avLst/>
          </a:prstGeom>
          <a:noFill/>
        </p:spPr>
        <p:txBody>
          <a:bodyPr wrap="none" rtlCol="0">
            <a:spAutoFit/>
          </a:bodyPr>
          <a:lstStyle/>
          <a:p>
            <a:r>
              <a:rPr lang="en" dirty="0" smtClean="0">
                <a:solidFill>
                  <a:schemeClr val="bg1"/>
                </a:solidFill>
              </a:rPr>
              <a:t>Network to use</a:t>
            </a:r>
            <a:endParaRPr lang="en" dirty="0">
              <a:solidFill>
                <a:schemeClr val="bg1"/>
              </a:solidFill>
            </a:endParaRPr>
          </a:p>
        </p:txBody>
      </p:sp>
      <p:cxnSp>
        <p:nvCxnSpPr>
          <p:cNvPr id="17" name="Conector recto de flecha 16"/>
          <p:cNvCxnSpPr>
            <a:stCxn id="15" idx="1"/>
          </p:cNvCxnSpPr>
          <p:nvPr/>
        </p:nvCxnSpPr>
        <p:spPr>
          <a:xfrm flipH="1">
            <a:off x="2933647" y="2390448"/>
            <a:ext cx="311501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614156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Disk Pools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Identifies a collection of disk specifications</a:t>
            </a:r>
          </a:p>
        </p:txBody>
      </p:sp>
      <p:sp>
        <p:nvSpPr>
          <p:cNvPr id="6" name="CuadroTexto 5"/>
          <p:cNvSpPr txBox="1"/>
          <p:nvPr/>
        </p:nvSpPr>
        <p:spPr>
          <a:xfrm>
            <a:off x="4785022" y="2338127"/>
            <a:ext cx="1441946" cy="307777"/>
          </a:xfrm>
          <a:prstGeom prst="rect">
            <a:avLst/>
          </a:prstGeom>
          <a:noFill/>
        </p:spPr>
        <p:txBody>
          <a:bodyPr wrap="none" rtlCol="0">
            <a:spAutoFit/>
          </a:bodyPr>
          <a:lstStyle/>
          <a:p>
            <a:r>
              <a:rPr lang="en" dirty="0" smtClean="0">
                <a:solidFill>
                  <a:schemeClr val="bg1"/>
                </a:solidFill>
              </a:rPr>
              <a:t>Disk Pool name</a:t>
            </a:r>
            <a:endParaRPr lang="en" dirty="0">
              <a:solidFill>
                <a:schemeClr val="bg1"/>
              </a:solidFill>
            </a:endParaRPr>
          </a:p>
        </p:txBody>
      </p:sp>
      <p:sp>
        <p:nvSpPr>
          <p:cNvPr id="7" name="CuadroTexto 6"/>
          <p:cNvSpPr txBox="1"/>
          <p:nvPr/>
        </p:nvSpPr>
        <p:spPr>
          <a:xfrm>
            <a:off x="4787098" y="2707952"/>
            <a:ext cx="1321759" cy="307777"/>
          </a:xfrm>
          <a:prstGeom prst="rect">
            <a:avLst/>
          </a:prstGeom>
          <a:noFill/>
        </p:spPr>
        <p:txBody>
          <a:bodyPr wrap="none" rtlCol="0">
            <a:spAutoFit/>
          </a:bodyPr>
          <a:lstStyle/>
          <a:p>
            <a:r>
              <a:rPr lang="en" dirty="0" smtClean="0">
                <a:solidFill>
                  <a:schemeClr val="bg1"/>
                </a:solidFill>
              </a:rPr>
              <a:t>Disk size (Mb)</a:t>
            </a:r>
            <a:endParaRPr lang="en" dirty="0">
              <a:solidFill>
                <a:schemeClr val="bg1"/>
              </a:solidFill>
            </a:endParaRPr>
          </a:p>
        </p:txBody>
      </p:sp>
      <p:pic>
        <p:nvPicPr>
          <p:cNvPr id="5" name="Imagen 4" descr="Screen Shot 2016-01-08 at 15.0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3635" y="2225398"/>
            <a:ext cx="2387600" cy="1270000"/>
          </a:xfrm>
          <a:prstGeom prst="rect">
            <a:avLst/>
          </a:prstGeom>
        </p:spPr>
      </p:pic>
      <p:sp>
        <p:nvSpPr>
          <p:cNvPr id="10" name="CuadroTexto 9"/>
          <p:cNvSpPr txBox="1"/>
          <p:nvPr/>
        </p:nvSpPr>
        <p:spPr>
          <a:xfrm>
            <a:off x="4787098" y="3133111"/>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cxnSp>
        <p:nvCxnSpPr>
          <p:cNvPr id="9" name="Conector recto de flecha 8"/>
          <p:cNvCxnSpPr>
            <a:stCxn id="6" idx="1"/>
          </p:cNvCxnSpPr>
          <p:nvPr/>
        </p:nvCxnSpPr>
        <p:spPr>
          <a:xfrm flipH="1">
            <a:off x="3902603" y="2492016"/>
            <a:ext cx="882419" cy="1538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733635" y="2861841"/>
            <a:ext cx="105346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4077021" y="3245940"/>
            <a:ext cx="710077" cy="410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206922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Screen Shot 2016-01-08 at 17.29.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 y="1853267"/>
            <a:ext cx="3238543" cy="2725394"/>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a:t>A job is a composition of configuration and installed software on a </a:t>
            </a:r>
            <a:r>
              <a:rPr lang="en" dirty="0" smtClean="0"/>
              <a:t>particular VM</a:t>
            </a:r>
          </a:p>
        </p:txBody>
      </p:sp>
      <p:sp>
        <p:nvSpPr>
          <p:cNvPr id="6" name="CuadroTexto 5"/>
          <p:cNvSpPr txBox="1"/>
          <p:nvPr/>
        </p:nvSpPr>
        <p:spPr>
          <a:xfrm>
            <a:off x="4781201" y="1928042"/>
            <a:ext cx="1541883" cy="307777"/>
          </a:xfrm>
          <a:prstGeom prst="rect">
            <a:avLst/>
          </a:prstGeom>
          <a:noFill/>
        </p:spPr>
        <p:txBody>
          <a:bodyPr wrap="none" rtlCol="0">
            <a:spAutoFit/>
          </a:bodyPr>
          <a:lstStyle/>
          <a:p>
            <a:r>
              <a:rPr lang="en" dirty="0" smtClean="0">
                <a:solidFill>
                  <a:schemeClr val="bg1"/>
                </a:solidFill>
              </a:rPr>
              <a:t>Name of the jobs</a:t>
            </a:r>
            <a:endParaRPr lang="en" dirty="0">
              <a:solidFill>
                <a:schemeClr val="bg1"/>
              </a:solidFill>
            </a:endParaRPr>
          </a:p>
        </p:txBody>
      </p:sp>
      <p:sp>
        <p:nvSpPr>
          <p:cNvPr id="7" name="CuadroTexto 6"/>
          <p:cNvSpPr txBox="1"/>
          <p:nvPr/>
        </p:nvSpPr>
        <p:spPr>
          <a:xfrm>
            <a:off x="4798605" y="2414636"/>
            <a:ext cx="3737872" cy="307777"/>
          </a:xfrm>
          <a:prstGeom prst="rect">
            <a:avLst/>
          </a:prstGeom>
          <a:noFill/>
        </p:spPr>
        <p:txBody>
          <a:bodyPr wrap="none" rtlCol="0">
            <a:spAutoFit/>
          </a:bodyPr>
          <a:lstStyle/>
          <a:p>
            <a:r>
              <a:rPr lang="en" dirty="0" smtClean="0">
                <a:solidFill>
                  <a:schemeClr val="bg1"/>
                </a:solidFill>
              </a:rPr>
              <a:t>Release to be deployed and </a:t>
            </a:r>
            <a:r>
              <a:rPr lang="es-ES_tradnl" dirty="0" err="1" smtClean="0">
                <a:solidFill>
                  <a:schemeClr val="bg1"/>
                </a:solidFill>
              </a:rPr>
              <a:t>release</a:t>
            </a:r>
            <a:r>
              <a:rPr lang="es-ES_tradnl" dirty="0" smtClean="0">
                <a:solidFill>
                  <a:schemeClr val="bg1"/>
                </a:solidFill>
              </a:rPr>
              <a:t> </a:t>
            </a:r>
            <a:r>
              <a:rPr lang="es-ES_tradnl" dirty="0" err="1" smtClean="0">
                <a:solidFill>
                  <a:schemeClr val="bg1"/>
                </a:solidFill>
              </a:rPr>
              <a:t>process</a:t>
            </a:r>
            <a:endParaRPr lang="en" dirty="0">
              <a:solidFill>
                <a:schemeClr val="bg1"/>
              </a:solidFill>
            </a:endParaRPr>
          </a:p>
        </p:txBody>
      </p:sp>
      <p:sp>
        <p:nvSpPr>
          <p:cNvPr id="10" name="CuadroTexto 9"/>
          <p:cNvSpPr txBox="1"/>
          <p:nvPr/>
        </p:nvSpPr>
        <p:spPr>
          <a:xfrm>
            <a:off x="4814341" y="2619452"/>
            <a:ext cx="2320079" cy="307777"/>
          </a:xfrm>
          <a:prstGeom prst="rect">
            <a:avLst/>
          </a:prstGeom>
          <a:noFill/>
        </p:spPr>
        <p:txBody>
          <a:bodyPr wrap="none" rtlCol="0">
            <a:spAutoFit/>
          </a:bodyPr>
          <a:lstStyle/>
          <a:p>
            <a:r>
              <a:rPr lang="en" dirty="0" smtClean="0">
                <a:solidFill>
                  <a:schemeClr val="bg1"/>
                </a:solidFill>
              </a:rPr>
              <a:t>Persistent disk or disk pool</a:t>
            </a:r>
            <a:endParaRPr lang="en" dirty="0">
              <a:solidFill>
                <a:schemeClr val="bg1"/>
              </a:solidFill>
            </a:endParaRPr>
          </a:p>
        </p:txBody>
      </p:sp>
      <p:sp>
        <p:nvSpPr>
          <p:cNvPr id="12" name="CuadroTexto 11"/>
          <p:cNvSpPr txBox="1"/>
          <p:nvPr/>
        </p:nvSpPr>
        <p:spPr>
          <a:xfrm>
            <a:off x="4803002" y="2161369"/>
            <a:ext cx="2899101" cy="307777"/>
          </a:xfrm>
          <a:prstGeom prst="rect">
            <a:avLst/>
          </a:prstGeom>
          <a:noFill/>
        </p:spPr>
        <p:txBody>
          <a:bodyPr wrap="none" rtlCol="0">
            <a:spAutoFit/>
          </a:bodyPr>
          <a:lstStyle/>
          <a:p>
            <a:r>
              <a:rPr lang="en" dirty="0" smtClean="0">
                <a:solidFill>
                  <a:schemeClr val="bg1"/>
                </a:solidFill>
              </a:rPr>
              <a:t># of instances of this particular job</a:t>
            </a:r>
            <a:endParaRPr lang="en" dirty="0">
              <a:solidFill>
                <a:schemeClr val="bg1"/>
              </a:solidFill>
            </a:endParaRPr>
          </a:p>
        </p:txBody>
      </p:sp>
      <p:cxnSp>
        <p:nvCxnSpPr>
          <p:cNvPr id="9" name="Conector recto de flecha 8"/>
          <p:cNvCxnSpPr>
            <a:stCxn id="6" idx="1"/>
          </p:cNvCxnSpPr>
          <p:nvPr/>
        </p:nvCxnSpPr>
        <p:spPr>
          <a:xfrm flipH="1">
            <a:off x="2163873" y="2081931"/>
            <a:ext cx="261732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2599918" y="2722413"/>
            <a:ext cx="2214423" cy="5092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2338291" y="2568525"/>
            <a:ext cx="246031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flipV="1">
            <a:off x="1662422" y="2235819"/>
            <a:ext cx="3140580" cy="794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30699" y="3088003"/>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17" name="CuadroTexto 16"/>
          <p:cNvSpPr txBox="1"/>
          <p:nvPr/>
        </p:nvSpPr>
        <p:spPr>
          <a:xfrm>
            <a:off x="4814341" y="2859064"/>
            <a:ext cx="1342360" cy="307777"/>
          </a:xfrm>
          <a:prstGeom prst="rect">
            <a:avLst/>
          </a:prstGeom>
          <a:noFill/>
        </p:spPr>
        <p:txBody>
          <a:bodyPr wrap="none" rtlCol="0">
            <a:spAutoFit/>
          </a:bodyPr>
          <a:lstStyle/>
          <a:p>
            <a:r>
              <a:rPr lang="en" dirty="0" smtClean="0">
                <a:solidFill>
                  <a:schemeClr val="bg1"/>
                </a:solidFill>
              </a:rPr>
              <a:t>Resource pool</a:t>
            </a:r>
            <a:endParaRPr lang="en" dirty="0">
              <a:solidFill>
                <a:schemeClr val="bg1"/>
              </a:solidFill>
            </a:endParaRPr>
          </a:p>
        </p:txBody>
      </p:sp>
      <p:cxnSp>
        <p:nvCxnSpPr>
          <p:cNvPr id="21" name="Conector recto de flecha 20"/>
          <p:cNvCxnSpPr>
            <a:stCxn id="17" idx="1"/>
          </p:cNvCxnSpPr>
          <p:nvPr/>
        </p:nvCxnSpPr>
        <p:spPr>
          <a:xfrm flipH="1" flipV="1">
            <a:off x="2899699" y="2874813"/>
            <a:ext cx="1914642" cy="138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Conector recto de flecha 21"/>
          <p:cNvCxnSpPr>
            <a:stCxn id="15" idx="1"/>
          </p:cNvCxnSpPr>
          <p:nvPr/>
        </p:nvCxnSpPr>
        <p:spPr>
          <a:xfrm flipH="1" flipV="1">
            <a:off x="2120269" y="3088003"/>
            <a:ext cx="2710430" cy="153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828250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Screen Shot 2016-01-08 at 19.35.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1960378"/>
            <a:ext cx="2844169" cy="2508998"/>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 networks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Depending on the job’s network, additional properties might be configured</a:t>
            </a:r>
          </a:p>
        </p:txBody>
      </p:sp>
      <p:sp>
        <p:nvSpPr>
          <p:cNvPr id="6" name="CuadroTexto 5"/>
          <p:cNvSpPr txBox="1"/>
          <p:nvPr/>
        </p:nvSpPr>
        <p:spPr>
          <a:xfrm>
            <a:off x="3337854" y="3606884"/>
            <a:ext cx="5593198" cy="307777"/>
          </a:xfrm>
          <a:prstGeom prst="rect">
            <a:avLst/>
          </a:prstGeom>
          <a:noFill/>
        </p:spPr>
        <p:txBody>
          <a:bodyPr wrap="none" rtlCol="0">
            <a:spAutoFit/>
          </a:bodyPr>
          <a:lstStyle/>
          <a:p>
            <a:r>
              <a:rPr lang="en" dirty="0" smtClean="0">
                <a:solidFill>
                  <a:schemeClr val="bg1"/>
                </a:solidFill>
              </a:rPr>
              <a:t>Manual networks allows to specify the desired private IP address(es)</a:t>
            </a:r>
            <a:endParaRPr lang="en" dirty="0">
              <a:solidFill>
                <a:schemeClr val="bg1"/>
              </a:solidFill>
            </a:endParaRPr>
          </a:p>
        </p:txBody>
      </p:sp>
      <p:sp>
        <p:nvSpPr>
          <p:cNvPr id="7" name="CuadroTexto 6"/>
          <p:cNvSpPr txBox="1"/>
          <p:nvPr/>
        </p:nvSpPr>
        <p:spPr>
          <a:xfrm>
            <a:off x="3337854" y="4088028"/>
            <a:ext cx="4707902" cy="307777"/>
          </a:xfrm>
          <a:prstGeom prst="rect">
            <a:avLst/>
          </a:prstGeom>
          <a:noFill/>
        </p:spPr>
        <p:txBody>
          <a:bodyPr wrap="none" rtlCol="0">
            <a:spAutoFit/>
          </a:bodyPr>
          <a:lstStyle/>
          <a:p>
            <a:r>
              <a:rPr lang="en" dirty="0" smtClean="0">
                <a:solidFill>
                  <a:schemeClr val="bg1"/>
                </a:solidFill>
              </a:rPr>
              <a:t>VIP networks require to specify the public IP address(es)</a:t>
            </a:r>
            <a:endParaRPr lang="en" dirty="0">
              <a:solidFill>
                <a:schemeClr val="bg1"/>
              </a:solidFill>
            </a:endParaRPr>
          </a:p>
        </p:txBody>
      </p:sp>
      <p:cxnSp>
        <p:nvCxnSpPr>
          <p:cNvPr id="9" name="Conector recto de flecha 8"/>
          <p:cNvCxnSpPr>
            <a:stCxn id="6" idx="1"/>
          </p:cNvCxnSpPr>
          <p:nvPr/>
        </p:nvCxnSpPr>
        <p:spPr>
          <a:xfrm flipH="1">
            <a:off x="1831390" y="3760773"/>
            <a:ext cx="150646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1967653" y="4241917"/>
            <a:ext cx="137020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1321168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ángulo 23"/>
          <p:cNvSpPr/>
          <p:nvPr/>
        </p:nvSpPr>
        <p:spPr>
          <a:xfrm>
            <a:off x="3799042" y="1291837"/>
            <a:ext cx="2539415" cy="2196668"/>
          </a:xfrm>
          <a:prstGeom prst="rect">
            <a:avLst/>
          </a:prstGeom>
          <a:pattFill prst="pct20">
            <a:fgClr>
              <a:prstClr val="black"/>
            </a:fgClr>
            <a:bgClr>
              <a:schemeClr val="accent1">
                <a:lumMod val="20000"/>
                <a:lumOff val="80000"/>
              </a:schemeClr>
            </a:bgClr>
          </a:pattFill>
          <a:ln w="3810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22" name="Rectángulo 21"/>
          <p:cNvSpPr/>
          <p:nvPr/>
        </p:nvSpPr>
        <p:spPr>
          <a:xfrm>
            <a:off x="4022516" y="1433557"/>
            <a:ext cx="1980906" cy="1482615"/>
          </a:xfrm>
          <a:prstGeom prst="rect">
            <a:avLst/>
          </a:prstGeom>
          <a:pattFill prst="diagBrick">
            <a:fgClr>
              <a:prstClr val="black"/>
            </a:fgClr>
            <a:bgClr>
              <a:schemeClr val="accent1">
                <a:lumMod val="40000"/>
                <a:lumOff val="60000"/>
              </a:schemeClr>
            </a:bgClr>
          </a:pattFill>
          <a:ln w="38100" cmpd="sng">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dirty="0"/>
          </a:p>
        </p:txBody>
      </p:sp>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Jobs</a:t>
            </a:r>
            <a:endParaRPr lang="en" dirty="0">
              <a:solidFill>
                <a:srgbClr val="138A7E"/>
              </a:solidFill>
            </a:endParaRPr>
          </a:p>
        </p:txBody>
      </p:sp>
      <p:sp>
        <p:nvSpPr>
          <p:cNvPr id="8" name="Rectángulo 7"/>
          <p:cNvSpPr/>
          <p:nvPr/>
        </p:nvSpPr>
        <p:spPr>
          <a:xfrm>
            <a:off x="4169678" y="1575277"/>
            <a:ext cx="1635169"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rgbClr val="138A7E"/>
                </a:solidFill>
              </a:rPr>
              <a:t>Job</a:t>
            </a:r>
          </a:p>
          <a:p>
            <a:pPr algn="ctr"/>
            <a:r>
              <a:rPr lang="en" dirty="0" smtClean="0">
                <a:solidFill>
                  <a:srgbClr val="138A7E"/>
                </a:solidFill>
              </a:rPr>
              <a:t>redis-servers</a:t>
            </a:r>
          </a:p>
          <a:p>
            <a:pPr algn="ctr"/>
            <a:r>
              <a:rPr lang="en" dirty="0" smtClean="0">
                <a:solidFill>
                  <a:srgbClr val="138A7E"/>
                </a:solidFill>
              </a:rPr>
              <a:t>Instance 1</a:t>
            </a:r>
            <a:endParaRPr lang="en" dirty="0">
              <a:solidFill>
                <a:srgbClr val="138A7E"/>
              </a:solidFill>
            </a:endParaRPr>
          </a:p>
        </p:txBody>
      </p:sp>
      <p:pic>
        <p:nvPicPr>
          <p:cNvPr id="21" name="Imagen 20" descr="Screen Shot 2016-01-09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17" y="921376"/>
            <a:ext cx="2928605" cy="3557712"/>
          </a:xfrm>
          <a:prstGeom prst="rect">
            <a:avLst/>
          </a:prstGeom>
        </p:spPr>
      </p:pic>
      <p:sp>
        <p:nvSpPr>
          <p:cNvPr id="23" name="CuadroTexto 22"/>
          <p:cNvSpPr txBox="1"/>
          <p:nvPr/>
        </p:nvSpPr>
        <p:spPr>
          <a:xfrm>
            <a:off x="4022516" y="2545517"/>
            <a:ext cx="1980906" cy="307777"/>
          </a:xfrm>
          <a:prstGeom prst="rect">
            <a:avLst/>
          </a:prstGeom>
          <a:noFill/>
        </p:spPr>
        <p:txBody>
          <a:bodyPr wrap="none" rtlCol="0">
            <a:spAutoFit/>
          </a:bodyPr>
          <a:lstStyle/>
          <a:p>
            <a:r>
              <a:rPr lang="en" dirty="0" smtClean="0">
                <a:solidFill>
                  <a:schemeClr val="accent1"/>
                </a:solidFill>
              </a:rPr>
              <a:t>Ubuntu Trusty (23173)</a:t>
            </a:r>
            <a:endParaRPr lang="en" dirty="0">
              <a:solidFill>
                <a:schemeClr val="accent1"/>
              </a:solidFill>
            </a:endParaRPr>
          </a:p>
        </p:txBody>
      </p:sp>
      <p:sp>
        <p:nvSpPr>
          <p:cNvPr id="25" name="CuadroTexto 24"/>
          <p:cNvSpPr txBox="1"/>
          <p:nvPr/>
        </p:nvSpPr>
        <p:spPr>
          <a:xfrm>
            <a:off x="3799042" y="2916172"/>
            <a:ext cx="2539415" cy="523220"/>
          </a:xfrm>
          <a:prstGeom prst="rect">
            <a:avLst/>
          </a:prstGeom>
          <a:noFill/>
        </p:spPr>
        <p:txBody>
          <a:bodyPr wrap="none" rtlCol="0">
            <a:spAutoFit/>
          </a:bodyPr>
          <a:lstStyle/>
          <a:p>
            <a:pPr algn="ctr"/>
            <a:r>
              <a:rPr lang="en" dirty="0" smtClean="0">
                <a:solidFill>
                  <a:srgbClr val="138A7E"/>
                </a:solidFill>
              </a:rPr>
              <a:t>m1.medium VM at us-east-1a</a:t>
            </a:r>
          </a:p>
          <a:p>
            <a:pPr algn="ctr"/>
            <a:r>
              <a:rPr lang="en" dirty="0">
                <a:solidFill>
                  <a:srgbClr val="138A7E"/>
                </a:solidFill>
              </a:rPr>
              <a:t>w</a:t>
            </a:r>
            <a:r>
              <a:rPr lang="en" dirty="0" smtClean="0">
                <a:solidFill>
                  <a:srgbClr val="138A7E"/>
                </a:solidFill>
              </a:rPr>
              <a:t>ith IP address 10.10.0.20</a:t>
            </a:r>
          </a:p>
        </p:txBody>
      </p:sp>
      <p:sp>
        <p:nvSpPr>
          <p:cNvPr id="26" name="Disco magnético 25"/>
          <p:cNvSpPr/>
          <p:nvPr/>
        </p:nvSpPr>
        <p:spPr>
          <a:xfrm>
            <a:off x="6851357" y="1850352"/>
            <a:ext cx="893892" cy="1073805"/>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2Mb</a:t>
            </a:r>
          </a:p>
          <a:p>
            <a:pPr algn="ctr"/>
            <a:r>
              <a:rPr lang="en" sz="1200" dirty="0" smtClean="0">
                <a:solidFill>
                  <a:srgbClr val="138A7E"/>
                </a:solidFill>
              </a:rPr>
              <a:t>SSD Disk</a:t>
            </a:r>
            <a:endParaRPr lang="en" sz="1200" dirty="0">
              <a:solidFill>
                <a:srgbClr val="138A7E"/>
              </a:solidFill>
            </a:endParaRPr>
          </a:p>
        </p:txBody>
      </p:sp>
      <p:cxnSp>
        <p:nvCxnSpPr>
          <p:cNvPr id="28" name="Conector recto 27"/>
          <p:cNvCxnSpPr>
            <a:stCxn id="24" idx="3"/>
            <a:endCxn id="26" idx="2"/>
          </p:cNvCxnSpPr>
          <p:nvPr/>
        </p:nvCxnSpPr>
        <p:spPr>
          <a:xfrm flipV="1">
            <a:off x="6338457" y="2387255"/>
            <a:ext cx="512900" cy="291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4303633"/>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Job types</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457200" indent="-457200"/>
            <a:r>
              <a:rPr lang="en" dirty="0" smtClean="0">
                <a:solidFill>
                  <a:srgbClr val="138A7E"/>
                </a:solidFill>
              </a:rPr>
              <a:t>Service</a:t>
            </a:r>
            <a:r>
              <a:rPr lang="en" dirty="0">
                <a:sym typeface="Wingdings"/>
              </a:rPr>
              <a:t> </a:t>
            </a:r>
            <a:r>
              <a:rPr lang="en" dirty="0" smtClean="0">
                <a:sym typeface="Wingdings"/>
              </a:rPr>
              <a:t>(default):</a:t>
            </a:r>
            <a:r>
              <a:rPr lang="en" dirty="0" smtClean="0"/>
              <a:t> </a:t>
            </a:r>
            <a:r>
              <a:rPr lang="en" dirty="0"/>
              <a:t>runs indefinitely and restarts if it </a:t>
            </a:r>
            <a:r>
              <a:rPr lang="en" dirty="0" smtClean="0"/>
              <a:t>fails</a:t>
            </a:r>
          </a:p>
          <a:p>
            <a:pPr marL="457200" indent="-457200"/>
            <a:r>
              <a:rPr lang="en" dirty="0" smtClean="0">
                <a:solidFill>
                  <a:srgbClr val="138A7E"/>
                </a:solidFill>
              </a:rPr>
              <a:t>Errand</a:t>
            </a:r>
            <a:r>
              <a:rPr lang="en" dirty="0" smtClean="0"/>
              <a:t>: </a:t>
            </a:r>
            <a:r>
              <a:rPr lang="en" dirty="0"/>
              <a:t>starts with a manual trigger and does not restart if it </a:t>
            </a:r>
            <a:r>
              <a:rPr lang="en" dirty="0" smtClean="0"/>
              <a:t>fails</a:t>
            </a:r>
          </a:p>
        </p:txBody>
      </p:sp>
      <p:pic>
        <p:nvPicPr>
          <p:cNvPr id="5" name="Imagen 4" descr="Screen Shot 2016-01-10 at 11.39.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152" y="3052440"/>
            <a:ext cx="3251200" cy="1428107"/>
          </a:xfrm>
          <a:prstGeom prst="rect">
            <a:avLst/>
          </a:prstGeom>
        </p:spPr>
      </p:pic>
      <p:sp>
        <p:nvSpPr>
          <p:cNvPr id="18" name="CuadroTexto 17"/>
          <p:cNvSpPr txBox="1"/>
          <p:nvPr/>
        </p:nvSpPr>
        <p:spPr>
          <a:xfrm>
            <a:off x="4064049" y="3744432"/>
            <a:ext cx="863362" cy="307777"/>
          </a:xfrm>
          <a:prstGeom prst="rect">
            <a:avLst/>
          </a:prstGeom>
          <a:noFill/>
        </p:spPr>
        <p:txBody>
          <a:bodyPr wrap="none" rtlCol="0">
            <a:spAutoFit/>
          </a:bodyPr>
          <a:lstStyle/>
          <a:p>
            <a:r>
              <a:rPr lang="en" dirty="0" smtClean="0">
                <a:solidFill>
                  <a:schemeClr val="bg1"/>
                </a:solidFill>
              </a:rPr>
              <a:t>Job type</a:t>
            </a:r>
            <a:endParaRPr lang="en" dirty="0">
              <a:solidFill>
                <a:schemeClr val="bg1"/>
              </a:solidFill>
            </a:endParaRPr>
          </a:p>
        </p:txBody>
      </p:sp>
      <p:cxnSp>
        <p:nvCxnSpPr>
          <p:cNvPr id="13" name="Conector recto de flecha 12"/>
          <p:cNvCxnSpPr>
            <a:stCxn id="18" idx="1"/>
          </p:cNvCxnSpPr>
          <p:nvPr/>
        </p:nvCxnSpPr>
        <p:spPr>
          <a:xfrm flipH="1">
            <a:off x="2687127" y="3898321"/>
            <a:ext cx="137692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0719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Compilation</a:t>
            </a:r>
            <a:endParaRPr lang="en" dirty="0">
              <a:solidFill>
                <a:srgbClr val="138A7E"/>
              </a:solidFill>
            </a:endParaRPr>
          </a:p>
        </p:txBody>
      </p:sp>
      <p:sp>
        <p:nvSpPr>
          <p:cNvPr id="3" name="Marcador de texto 2"/>
          <p:cNvSpPr>
            <a:spLocks noGrp="1"/>
          </p:cNvSpPr>
          <p:nvPr>
            <p:ph type="body" idx="1"/>
          </p:nvPr>
        </p:nvSpPr>
        <p:spPr>
          <a:xfrm>
            <a:off x="163517" y="959339"/>
            <a:ext cx="8742702" cy="3521209"/>
          </a:xfrm>
        </p:spPr>
        <p:txBody>
          <a:bodyPr/>
          <a:lstStyle/>
          <a:p>
            <a:pPr marL="0" indent="0">
              <a:buNone/>
            </a:pPr>
            <a:r>
              <a:rPr lang="en" sz="2400" dirty="0" smtClean="0"/>
              <a:t>Compilation VMs are ephemeral instances where the source code from a release package is converted to a binary compatible with the stemcell</a:t>
            </a:r>
          </a:p>
        </p:txBody>
      </p:sp>
      <p:sp>
        <p:nvSpPr>
          <p:cNvPr id="6" name="CuadroTexto 5"/>
          <p:cNvSpPr txBox="1"/>
          <p:nvPr/>
        </p:nvSpPr>
        <p:spPr>
          <a:xfrm>
            <a:off x="4405113" y="2738672"/>
            <a:ext cx="1851075" cy="307777"/>
          </a:xfrm>
          <a:prstGeom prst="rect">
            <a:avLst/>
          </a:prstGeom>
          <a:noFill/>
        </p:spPr>
        <p:txBody>
          <a:bodyPr wrap="none" rtlCol="0">
            <a:spAutoFit/>
          </a:bodyPr>
          <a:lstStyle/>
          <a:p>
            <a:r>
              <a:rPr lang="en" dirty="0" smtClean="0">
                <a:solidFill>
                  <a:schemeClr val="bg1"/>
                </a:solidFill>
              </a:rPr>
              <a:t># of compilation VMs</a:t>
            </a:r>
            <a:endParaRPr lang="en" dirty="0">
              <a:solidFill>
                <a:schemeClr val="bg1"/>
              </a:solidFill>
            </a:endParaRPr>
          </a:p>
        </p:txBody>
      </p:sp>
      <p:sp>
        <p:nvSpPr>
          <p:cNvPr id="7" name="CuadroTexto 6"/>
          <p:cNvSpPr txBox="1"/>
          <p:nvPr/>
        </p:nvSpPr>
        <p:spPr>
          <a:xfrm>
            <a:off x="4460064" y="3339735"/>
            <a:ext cx="851515" cy="307777"/>
          </a:xfrm>
          <a:prstGeom prst="rect">
            <a:avLst/>
          </a:prstGeom>
          <a:noFill/>
        </p:spPr>
        <p:txBody>
          <a:bodyPr wrap="none" rtlCol="0">
            <a:spAutoFit/>
          </a:bodyPr>
          <a:lstStyle/>
          <a:p>
            <a:r>
              <a:rPr lang="en" dirty="0" smtClean="0">
                <a:solidFill>
                  <a:schemeClr val="bg1"/>
                </a:solidFill>
              </a:rPr>
              <a:t>Network</a:t>
            </a:r>
            <a:endParaRPr lang="en" dirty="0">
              <a:solidFill>
                <a:schemeClr val="bg1"/>
              </a:solidFill>
            </a:endParaRPr>
          </a:p>
        </p:txBody>
      </p:sp>
      <p:sp>
        <p:nvSpPr>
          <p:cNvPr id="9" name="CuadroTexto 8"/>
          <p:cNvSpPr txBox="1"/>
          <p:nvPr/>
        </p:nvSpPr>
        <p:spPr>
          <a:xfrm>
            <a:off x="4460064" y="3740782"/>
            <a:ext cx="2100655" cy="307777"/>
          </a:xfrm>
          <a:prstGeom prst="rect">
            <a:avLst/>
          </a:prstGeom>
          <a:noFill/>
        </p:spPr>
        <p:txBody>
          <a:bodyPr wrap="none" rtlCol="0">
            <a:spAutoFit/>
          </a:bodyPr>
          <a:lstStyle/>
          <a:p>
            <a:r>
              <a:rPr lang="en" dirty="0" smtClean="0">
                <a:solidFill>
                  <a:schemeClr val="bg1"/>
                </a:solidFill>
              </a:rPr>
              <a:t>Specific IaaS Properties</a:t>
            </a:r>
            <a:endParaRPr lang="en" dirty="0">
              <a:solidFill>
                <a:schemeClr val="bg1"/>
              </a:solidFill>
            </a:endParaRPr>
          </a:p>
        </p:txBody>
      </p:sp>
      <p:sp>
        <p:nvSpPr>
          <p:cNvPr id="10" name="CuadroTexto 9"/>
          <p:cNvSpPr txBox="1"/>
          <p:nvPr/>
        </p:nvSpPr>
        <p:spPr>
          <a:xfrm>
            <a:off x="4405113" y="3037409"/>
            <a:ext cx="4226250" cy="307777"/>
          </a:xfrm>
          <a:prstGeom prst="rect">
            <a:avLst/>
          </a:prstGeom>
          <a:noFill/>
        </p:spPr>
        <p:txBody>
          <a:bodyPr wrap="none" rtlCol="0">
            <a:spAutoFit/>
          </a:bodyPr>
          <a:lstStyle/>
          <a:p>
            <a:r>
              <a:rPr lang="en" dirty="0" smtClean="0">
                <a:solidFill>
                  <a:schemeClr val="bg1"/>
                </a:solidFill>
              </a:rPr>
              <a:t>If VMs are re-used when compiling other packages</a:t>
            </a:r>
            <a:endParaRPr lang="en" dirty="0">
              <a:solidFill>
                <a:schemeClr val="bg1"/>
              </a:solidFill>
            </a:endParaRPr>
          </a:p>
        </p:txBody>
      </p:sp>
      <p:pic>
        <p:nvPicPr>
          <p:cNvPr id="11" name="Imagen 10" descr="Screen Shot 2016-01-08 at 15.22.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805" y="2535476"/>
            <a:ext cx="3695700" cy="1816100"/>
          </a:xfrm>
          <a:prstGeom prst="rect">
            <a:avLst/>
          </a:prstGeom>
        </p:spPr>
      </p:pic>
      <p:cxnSp>
        <p:nvCxnSpPr>
          <p:cNvPr id="12" name="Conector recto de flecha 11"/>
          <p:cNvCxnSpPr>
            <a:stCxn id="6" idx="1"/>
          </p:cNvCxnSpPr>
          <p:nvPr/>
        </p:nvCxnSpPr>
        <p:spPr>
          <a:xfrm flipH="1">
            <a:off x="1787784" y="2892561"/>
            <a:ext cx="2617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9" idx="1"/>
          </p:cNvCxnSpPr>
          <p:nvPr/>
        </p:nvCxnSpPr>
        <p:spPr>
          <a:xfrm flipH="1">
            <a:off x="3831745" y="3894671"/>
            <a:ext cx="62831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flipV="1">
            <a:off x="2441852" y="3394303"/>
            <a:ext cx="2018212" cy="993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10" idx="1"/>
          </p:cNvCxnSpPr>
          <p:nvPr/>
        </p:nvCxnSpPr>
        <p:spPr>
          <a:xfrm flipH="1" flipV="1">
            <a:off x="3559217" y="3170822"/>
            <a:ext cx="845896" cy="204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365278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Goals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a:t>Understand the basic concepts of BOSH and how it differs from </a:t>
            </a:r>
            <a:r>
              <a:rPr lang="en" dirty="0" smtClean="0"/>
              <a:t>other tools</a:t>
            </a:r>
          </a:p>
          <a:p>
            <a:pPr marL="179388" indent="-179388"/>
            <a:r>
              <a:rPr lang="en" dirty="0" smtClean="0"/>
              <a:t>Gain </a:t>
            </a:r>
            <a:r>
              <a:rPr lang="en" dirty="0"/>
              <a:t>hands on experience working directly with BOSH from a user </a:t>
            </a:r>
            <a:r>
              <a:rPr lang="en" dirty="0" smtClean="0"/>
              <a:t>perspective</a:t>
            </a:r>
          </a:p>
          <a:p>
            <a:pPr marL="179388" indent="-179388"/>
            <a:r>
              <a:rPr lang="en" dirty="0" smtClean="0"/>
              <a:t>Get </a:t>
            </a:r>
            <a:r>
              <a:rPr lang="en" dirty="0"/>
              <a:t>exposed to BOSH Releases and how to build them from a release creator perspective</a:t>
            </a:r>
          </a:p>
        </p:txBody>
      </p:sp>
    </p:spTree>
    <p:extLst>
      <p:ext uri="{BB962C8B-B14F-4D97-AF65-F5344CB8AC3E}">
        <p14:creationId xmlns:p14="http://schemas.microsoft.com/office/powerpoint/2010/main" val="19707733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21" y="2358258"/>
            <a:ext cx="3530600" cy="1562100"/>
          </a:xfrm>
          <a:prstGeom prst="rect">
            <a:avLst/>
          </a:prstGeom>
        </p:spPr>
      </p:pic>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Describes how </a:t>
            </a:r>
            <a:r>
              <a:rPr lang="en" dirty="0"/>
              <a:t>BOSH updates job instances during the </a:t>
            </a:r>
            <a:r>
              <a:rPr lang="en" dirty="0" smtClean="0"/>
              <a:t>deployment</a:t>
            </a:r>
          </a:p>
        </p:txBody>
      </p:sp>
      <p:sp>
        <p:nvSpPr>
          <p:cNvPr id="6" name="CuadroTexto 5"/>
          <p:cNvSpPr txBox="1"/>
          <p:nvPr/>
        </p:nvSpPr>
        <p:spPr>
          <a:xfrm>
            <a:off x="3979939" y="2406444"/>
            <a:ext cx="1881232" cy="307777"/>
          </a:xfrm>
          <a:prstGeom prst="rect">
            <a:avLst/>
          </a:prstGeom>
          <a:noFill/>
        </p:spPr>
        <p:txBody>
          <a:bodyPr wrap="none" rtlCol="0">
            <a:spAutoFit/>
          </a:bodyPr>
          <a:lstStyle/>
          <a:p>
            <a:r>
              <a:rPr lang="en" dirty="0" smtClean="0">
                <a:solidFill>
                  <a:schemeClr val="bg1"/>
                </a:solidFill>
              </a:rPr>
              <a:t># of canary instances</a:t>
            </a:r>
            <a:endParaRPr lang="en" dirty="0">
              <a:solidFill>
                <a:schemeClr val="bg1"/>
              </a:solidFill>
            </a:endParaRPr>
          </a:p>
        </p:txBody>
      </p:sp>
      <p:sp>
        <p:nvSpPr>
          <p:cNvPr id="7" name="CuadroTexto 6"/>
          <p:cNvSpPr txBox="1"/>
          <p:nvPr/>
        </p:nvSpPr>
        <p:spPr>
          <a:xfrm>
            <a:off x="3979939" y="2985419"/>
            <a:ext cx="5096267" cy="307777"/>
          </a:xfrm>
          <a:prstGeom prst="rect">
            <a:avLst/>
          </a:prstGeom>
          <a:noFill/>
        </p:spPr>
        <p:txBody>
          <a:bodyPr wrap="none" rtlCol="0">
            <a:spAutoFit/>
          </a:bodyPr>
          <a:lstStyle/>
          <a:p>
            <a:r>
              <a:rPr lang="en" dirty="0" smtClean="0">
                <a:solidFill>
                  <a:schemeClr val="bg1"/>
                </a:solidFill>
              </a:rPr>
              <a:t>Wait time (ms) </a:t>
            </a:r>
            <a:r>
              <a:rPr lang="en" dirty="0">
                <a:solidFill>
                  <a:schemeClr val="bg1"/>
                </a:solidFill>
              </a:rPr>
              <a:t>to check whether </a:t>
            </a:r>
            <a:r>
              <a:rPr lang="en-US" dirty="0" smtClean="0">
                <a:solidFill>
                  <a:schemeClr val="bg1"/>
                </a:solidFill>
              </a:rPr>
              <a:t>canary</a:t>
            </a:r>
            <a:r>
              <a:rPr lang="en" dirty="0" smtClean="0">
                <a:solidFill>
                  <a:schemeClr val="bg1"/>
                </a:solidFill>
              </a:rPr>
              <a:t> instance</a:t>
            </a:r>
            <a:r>
              <a:rPr lang="en-US" dirty="0" smtClean="0">
                <a:solidFill>
                  <a:schemeClr val="bg1"/>
                </a:solidFill>
              </a:rPr>
              <a:t>s</a:t>
            </a:r>
            <a:r>
              <a:rPr lang="en" dirty="0" smtClean="0">
                <a:solidFill>
                  <a:schemeClr val="bg1"/>
                </a:solidFill>
              </a:rPr>
              <a:t> </a:t>
            </a:r>
            <a:r>
              <a:rPr lang="en" dirty="0">
                <a:solidFill>
                  <a:schemeClr val="bg1"/>
                </a:solidFill>
              </a:rPr>
              <a:t>are healthy </a:t>
            </a:r>
          </a:p>
        </p:txBody>
      </p:sp>
      <p:sp>
        <p:nvSpPr>
          <p:cNvPr id="10" name="CuadroTexto 9"/>
          <p:cNvSpPr txBox="1"/>
          <p:nvPr/>
        </p:nvSpPr>
        <p:spPr>
          <a:xfrm>
            <a:off x="4029369" y="3552321"/>
            <a:ext cx="3368017" cy="307777"/>
          </a:xfrm>
          <a:prstGeom prst="rect">
            <a:avLst/>
          </a:prstGeom>
          <a:noFill/>
        </p:spPr>
        <p:txBody>
          <a:bodyPr wrap="none" rtlCol="0">
            <a:spAutoFit/>
          </a:bodyPr>
          <a:lstStyle/>
          <a:p>
            <a:r>
              <a:rPr lang="en" dirty="0" smtClean="0">
                <a:solidFill>
                  <a:schemeClr val="bg1"/>
                </a:solidFill>
              </a:rPr>
              <a:t>How jobs are updated (serial or parallel)</a:t>
            </a:r>
            <a:endParaRPr lang="en" dirty="0">
              <a:solidFill>
                <a:schemeClr val="bg1"/>
              </a:solidFill>
            </a:endParaRPr>
          </a:p>
        </p:txBody>
      </p:sp>
      <p:sp>
        <p:nvSpPr>
          <p:cNvPr id="12" name="CuadroTexto 11"/>
          <p:cNvSpPr txBox="1"/>
          <p:nvPr/>
        </p:nvSpPr>
        <p:spPr>
          <a:xfrm>
            <a:off x="3979939" y="2714221"/>
            <a:ext cx="4296469" cy="307777"/>
          </a:xfrm>
          <a:prstGeom prst="rect">
            <a:avLst/>
          </a:prstGeom>
          <a:noFill/>
        </p:spPr>
        <p:txBody>
          <a:bodyPr wrap="none" rtlCol="0">
            <a:spAutoFit/>
          </a:bodyPr>
          <a:lstStyle/>
          <a:p>
            <a:r>
              <a:rPr lang="en" dirty="0" smtClean="0">
                <a:solidFill>
                  <a:schemeClr val="bg1"/>
                </a:solidFill>
              </a:rPr>
              <a:t>Max # of </a:t>
            </a:r>
            <a:r>
              <a:rPr lang="en" dirty="0">
                <a:solidFill>
                  <a:schemeClr val="bg1"/>
                </a:solidFill>
              </a:rPr>
              <a:t>non-canary instances to update in </a:t>
            </a:r>
            <a:r>
              <a:rPr lang="en" dirty="0" smtClean="0">
                <a:solidFill>
                  <a:schemeClr val="bg1"/>
                </a:solidFill>
              </a:rPr>
              <a:t>parallel</a:t>
            </a:r>
            <a:endParaRPr lang="en" dirty="0">
              <a:solidFill>
                <a:schemeClr val="bg1"/>
              </a:solidFill>
            </a:endParaRPr>
          </a:p>
        </p:txBody>
      </p:sp>
      <p:cxnSp>
        <p:nvCxnSpPr>
          <p:cNvPr id="9" name="Conector recto de flecha 8"/>
          <p:cNvCxnSpPr>
            <a:stCxn id="6" idx="1"/>
          </p:cNvCxnSpPr>
          <p:nvPr/>
        </p:nvCxnSpPr>
        <p:spPr>
          <a:xfrm flipH="1">
            <a:off x="1639957" y="2560333"/>
            <a:ext cx="2339982" cy="20866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10" idx="1"/>
          </p:cNvCxnSpPr>
          <p:nvPr/>
        </p:nvCxnSpPr>
        <p:spPr>
          <a:xfrm flipH="1" flipV="1">
            <a:off x="1910522" y="3641127"/>
            <a:ext cx="2118847" cy="6508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7" idx="1"/>
          </p:cNvCxnSpPr>
          <p:nvPr/>
        </p:nvCxnSpPr>
        <p:spPr>
          <a:xfrm flipH="1">
            <a:off x="3467654" y="3139308"/>
            <a:ext cx="51228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Conector recto de flecha 19"/>
          <p:cNvCxnSpPr>
            <a:stCxn id="12" idx="1"/>
          </p:cNvCxnSpPr>
          <p:nvPr/>
        </p:nvCxnSpPr>
        <p:spPr>
          <a:xfrm flipH="1">
            <a:off x="2147522" y="2868110"/>
            <a:ext cx="1832417" cy="1173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3972210" y="3254666"/>
            <a:ext cx="4506362" cy="307777"/>
          </a:xfrm>
          <a:prstGeom prst="rect">
            <a:avLst/>
          </a:prstGeom>
          <a:noFill/>
        </p:spPr>
        <p:txBody>
          <a:bodyPr wrap="none" rtlCol="0">
            <a:spAutoFit/>
          </a:bodyPr>
          <a:lstStyle/>
          <a:p>
            <a:r>
              <a:rPr lang="en" dirty="0" smtClean="0">
                <a:solidFill>
                  <a:schemeClr val="bg1"/>
                </a:solidFill>
              </a:rPr>
              <a:t>Wait time (ms) to check whether instances are healthy </a:t>
            </a:r>
            <a:endParaRPr lang="en" dirty="0">
              <a:solidFill>
                <a:schemeClr val="bg1"/>
              </a:solidFill>
            </a:endParaRPr>
          </a:p>
        </p:txBody>
      </p:sp>
      <p:cxnSp>
        <p:nvCxnSpPr>
          <p:cNvPr id="21" name="Conector recto de flecha 20"/>
          <p:cNvCxnSpPr>
            <a:stCxn id="17" idx="1"/>
          </p:cNvCxnSpPr>
          <p:nvPr/>
        </p:nvCxnSpPr>
        <p:spPr>
          <a:xfrm flipH="1">
            <a:off x="3467654" y="3408555"/>
            <a:ext cx="50455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7923076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Canary Instances</a:t>
            </a:r>
            <a:endParaRPr lang="en" dirty="0">
              <a:solidFill>
                <a:srgbClr val="138A7E"/>
              </a:solidFill>
            </a:endParaRPr>
          </a:p>
        </p:txBody>
      </p:sp>
      <p:sp>
        <p:nvSpPr>
          <p:cNvPr id="3" name="Marcador de texto 2"/>
          <p:cNvSpPr>
            <a:spLocks noGrp="1"/>
          </p:cNvSpPr>
          <p:nvPr>
            <p:ph type="body" idx="1"/>
          </p:nvPr>
        </p:nvSpPr>
        <p:spPr>
          <a:xfrm>
            <a:off x="163517" y="953888"/>
            <a:ext cx="6069677" cy="3526660"/>
          </a:xfrm>
        </p:spPr>
        <p:txBody>
          <a:bodyPr/>
          <a:lstStyle/>
          <a:p>
            <a:pPr marL="0" indent="0">
              <a:buNone/>
            </a:pPr>
            <a:r>
              <a:rPr lang="en" sz="2400" dirty="0"/>
              <a:t>Canary instances are instances updated before other instances. Any update error in a canary instance causes the deployment to stop. Since only canaries </a:t>
            </a:r>
            <a:r>
              <a:rPr lang="en" sz="2400" dirty="0" smtClean="0"/>
              <a:t>instances are </a:t>
            </a:r>
            <a:r>
              <a:rPr lang="en" sz="2400" dirty="0"/>
              <a:t>affected before an update stops, </a:t>
            </a:r>
            <a:r>
              <a:rPr lang="en" sz="2400" dirty="0" smtClean="0"/>
              <a:t>problematic </a:t>
            </a:r>
            <a:r>
              <a:rPr lang="en" sz="2400" dirty="0"/>
              <a:t>packages or jobs are prevented from taking over all job instances.</a:t>
            </a:r>
            <a:endParaRPr lang="en" sz="2400" dirty="0" smtClean="0"/>
          </a:p>
        </p:txBody>
      </p:sp>
      <p:pic>
        <p:nvPicPr>
          <p:cNvPr id="5" name="Imagen 4" descr="canary_coal_mine-300x264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194" y="1412276"/>
            <a:ext cx="2761966" cy="2430530"/>
          </a:xfrm>
          <a:prstGeom prst="rect">
            <a:avLst/>
          </a:prstGeom>
        </p:spPr>
      </p:pic>
      <p:sp>
        <p:nvSpPr>
          <p:cNvPr id="8" name="CuadroTexto 7"/>
          <p:cNvSpPr txBox="1"/>
          <p:nvPr/>
        </p:nvSpPr>
        <p:spPr>
          <a:xfrm>
            <a:off x="163495" y="4317020"/>
            <a:ext cx="7532831" cy="307777"/>
          </a:xfrm>
          <a:prstGeom prst="rect">
            <a:avLst/>
          </a:prstGeom>
          <a:noFill/>
        </p:spPr>
        <p:txBody>
          <a:bodyPr wrap="none" rtlCol="0">
            <a:spAutoFit/>
          </a:bodyPr>
          <a:lstStyle/>
          <a:p>
            <a:r>
              <a:rPr lang="en" dirty="0">
                <a:solidFill>
                  <a:srgbClr val="FFFFFF"/>
                </a:solidFill>
              </a:rPr>
              <a:t>Canaries are Great! - </a:t>
            </a:r>
            <a:r>
              <a:rPr lang="en" dirty="0">
                <a:solidFill>
                  <a:srgbClr val="FFFFFF"/>
                </a:solidFill>
                <a:hlinkClick r:id="rId4"/>
              </a:rPr>
              <a:t>https://blog.pivotal.io/pivotal-cloud-foundry/products/canaries-are-great</a:t>
            </a:r>
            <a:endParaRPr lang="en" dirty="0">
              <a:solidFill>
                <a:srgbClr val="FFFFFF"/>
              </a:solidFill>
            </a:endParaRPr>
          </a:p>
        </p:txBody>
      </p:sp>
    </p:spTree>
    <p:extLst>
      <p:ext uri="{BB962C8B-B14F-4D97-AF65-F5344CB8AC3E}">
        <p14:creationId xmlns:p14="http://schemas.microsoft.com/office/powerpoint/2010/main" val="3310827748"/>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511815" cy="307777"/>
          </a:xfrm>
          <a:prstGeom prst="rect">
            <a:avLst/>
          </a:prstGeom>
          <a:noFill/>
        </p:spPr>
        <p:txBody>
          <a:bodyPr wrap="none" rtlCol="0">
            <a:spAutoFit/>
          </a:bodyPr>
          <a:lstStyle/>
          <a:p>
            <a:r>
              <a:rPr lang="en" dirty="0" smtClean="0">
                <a:solidFill>
                  <a:srgbClr val="FFFFFF"/>
                </a:solidFill>
              </a:rPr>
              <a:t>Current state: v1</a:t>
            </a:r>
            <a:endParaRPr lang="en" dirty="0">
              <a:solidFill>
                <a:srgbClr val="FFFFFF"/>
              </a:solidFill>
            </a:endParaRPr>
          </a:p>
        </p:txBody>
      </p:sp>
    </p:spTree>
    <p:extLst>
      <p:ext uri="{BB962C8B-B14F-4D97-AF65-F5344CB8AC3E}">
        <p14:creationId xmlns:p14="http://schemas.microsoft.com/office/powerpoint/2010/main" val="388986383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268744" y="3383576"/>
            <a:ext cx="3168844" cy="523220"/>
          </a:xfrm>
          <a:prstGeom prst="rect">
            <a:avLst/>
          </a:prstGeom>
          <a:noFill/>
        </p:spPr>
        <p:txBody>
          <a:bodyPr wrap="none" rtlCol="0">
            <a:spAutoFit/>
          </a:bodyPr>
          <a:lstStyle/>
          <a:p>
            <a:pPr algn="ctr"/>
            <a:r>
              <a:rPr lang="en" dirty="0" smtClean="0">
                <a:solidFill>
                  <a:srgbClr val="FFFFFF"/>
                </a:solidFill>
              </a:rPr>
              <a:t>Canary instances are updated to v1.1</a:t>
            </a:r>
          </a:p>
          <a:p>
            <a:pPr algn="ctr"/>
            <a:r>
              <a:rPr lang="en" dirty="0" smtClean="0">
                <a:solidFill>
                  <a:srgbClr val="FFFFFF"/>
                </a:solidFill>
              </a:rPr>
              <a:t>The rest of instances are still on v1.0</a:t>
            </a:r>
            <a:endParaRPr lang="en" dirty="0">
              <a:solidFill>
                <a:srgbClr val="FFFFFF"/>
              </a:solidFill>
            </a:endParaRPr>
          </a:p>
        </p:txBody>
      </p:sp>
      <p:grpSp>
        <p:nvGrpSpPr>
          <p:cNvPr id="16" name="Shape 1249"/>
          <p:cNvGrpSpPr/>
          <p:nvPr/>
        </p:nvGrpSpPr>
        <p:grpSpPr>
          <a:xfrm>
            <a:off x="4546293"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spTree>
    <p:extLst>
      <p:ext uri="{BB962C8B-B14F-4D97-AF65-F5344CB8AC3E}">
        <p14:creationId xmlns:p14="http://schemas.microsoft.com/office/powerpoint/2010/main" val="319790874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573593" y="3492592"/>
            <a:ext cx="5044858" cy="523220"/>
          </a:xfrm>
          <a:prstGeom prst="rect">
            <a:avLst/>
          </a:prstGeom>
          <a:noFill/>
        </p:spPr>
        <p:txBody>
          <a:bodyPr wrap="none" rtlCol="0">
            <a:spAutoFit/>
          </a:bodyPr>
          <a:lstStyle/>
          <a:p>
            <a:pPr algn="ctr"/>
            <a:r>
              <a:rPr lang="en" dirty="0" smtClean="0">
                <a:solidFill>
                  <a:srgbClr val="FFFFFF"/>
                </a:solidFill>
              </a:rPr>
              <a:t>If canary instances fail, the rest of instances are not affected</a:t>
            </a:r>
          </a:p>
          <a:p>
            <a:pPr algn="ctr"/>
            <a:r>
              <a:rPr lang="en" dirty="0" smtClean="0">
                <a:solidFill>
                  <a:srgbClr val="FFFFFF"/>
                </a:solidFill>
              </a:rPr>
              <a:t>Failed canary instances are kept for troubleshotting purposes</a:t>
            </a:r>
            <a:endParaRPr lang="en" dirty="0">
              <a:solidFill>
                <a:srgbClr val="FFFFFF"/>
              </a:solidFill>
            </a:endParaRPr>
          </a:p>
        </p:txBody>
      </p:sp>
      <p:grpSp>
        <p:nvGrpSpPr>
          <p:cNvPr id="16" name="Shape 1249"/>
          <p:cNvGrpSpPr/>
          <p:nvPr/>
        </p:nvGrpSpPr>
        <p:grpSpPr>
          <a:xfrm>
            <a:off x="4540842" y="2161812"/>
            <a:ext cx="612457" cy="1143191"/>
            <a:chOff x="-25400" y="0"/>
            <a:chExt cx="612457" cy="1143191"/>
          </a:xfrm>
        </p:grpSpPr>
        <p:pic>
          <p:nvPicPr>
            <p:cNvPr id="17" name="Shape 1250"/>
            <p:cNvPicPr preferRelativeResize="0"/>
            <p:nvPr/>
          </p:nvPicPr>
          <p:blipFill rotWithShape="1">
            <a:blip r:embed="rId6">
              <a:alphaModFix/>
            </a:blip>
            <a:srcRect/>
            <a:stretch/>
          </p:blipFill>
          <p:spPr>
            <a:xfrm>
              <a:off x="-25400" y="191591"/>
              <a:ext cx="606899" cy="951600"/>
            </a:xfrm>
            <a:prstGeom prst="rect">
              <a:avLst/>
            </a:prstGeom>
            <a:noFill/>
            <a:ln>
              <a:noFill/>
            </a:ln>
          </p:spPr>
        </p:pic>
        <p:sp>
          <p:nvSpPr>
            <p:cNvPr id="20" name="Shape 1251"/>
            <p:cNvSpPr/>
            <p:nvPr/>
          </p:nvSpPr>
          <p:spPr>
            <a:xfrm>
              <a:off x="42257" y="0"/>
              <a:ext cx="544800" cy="177900"/>
            </a:xfrm>
            <a:prstGeom prst="rect">
              <a:avLst/>
            </a:prstGeom>
            <a:noFill/>
            <a:ln>
              <a:noFill/>
            </a:ln>
          </p:spPr>
          <p:txBody>
            <a:bodyPr lIns="19050" tIns="19050" rIns="19050" bIns="19050" anchor="ctr" anchorCtr="0">
              <a:noAutofit/>
            </a:bodyPr>
            <a:lstStyle/>
            <a:p>
              <a:pPr marL="0" marR="0" lvl="0" indent="0" algn="l" rtl="0">
                <a:spcBef>
                  <a:spcPts val="0"/>
                </a:spcBef>
                <a:buClr>
                  <a:srgbClr val="53585F"/>
                </a:buClr>
                <a:buSzPct val="25000"/>
                <a:buFont typeface="Helvetica Neue"/>
                <a:buNone/>
              </a:pPr>
              <a:r>
                <a:rPr lang="en-US" sz="900" b="1" i="0" u="none" strike="noStrike" cap="small" dirty="0">
                  <a:solidFill>
                    <a:srgbClr val="FFFFFF"/>
                  </a:solidFill>
                  <a:latin typeface="Helvetica Neue"/>
                  <a:ea typeface="Helvetica Neue"/>
                  <a:cs typeface="Helvetica Neue"/>
                  <a:sym typeface="Helvetica Neue"/>
                </a:rPr>
                <a:t>Canaries</a:t>
              </a:r>
            </a:p>
          </p:txBody>
        </p:sp>
      </p:grpSp>
      <p:pic>
        <p:nvPicPr>
          <p:cNvPr id="21" name="Shape 1286"/>
          <p:cNvPicPr preferRelativeResize="0"/>
          <p:nvPr/>
        </p:nvPicPr>
        <p:blipFill rotWithShape="1">
          <a:blip r:embed="rId7">
            <a:alphaModFix/>
          </a:blip>
          <a:srcRect/>
          <a:stretch/>
        </p:blipFill>
        <p:spPr>
          <a:xfrm>
            <a:off x="5205685" y="2129292"/>
            <a:ext cx="1221298" cy="1221298"/>
          </a:xfrm>
          <a:prstGeom prst="rect">
            <a:avLst/>
          </a:prstGeom>
          <a:noFill/>
          <a:ln>
            <a:noFill/>
          </a:ln>
        </p:spPr>
      </p:pic>
    </p:spTree>
    <p:extLst>
      <p:ext uri="{BB962C8B-B14F-4D97-AF65-F5344CB8AC3E}">
        <p14:creationId xmlns:p14="http://schemas.microsoft.com/office/powerpoint/2010/main" val="266616920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2645061" y="3383576"/>
            <a:ext cx="4106588" cy="523220"/>
          </a:xfrm>
          <a:prstGeom prst="rect">
            <a:avLst/>
          </a:prstGeom>
          <a:noFill/>
        </p:spPr>
        <p:txBody>
          <a:bodyPr wrap="none" rtlCol="0">
            <a:spAutoFit/>
          </a:bodyPr>
          <a:lstStyle/>
          <a:p>
            <a:pPr algn="ctr"/>
            <a:r>
              <a:rPr lang="en" dirty="0">
                <a:solidFill>
                  <a:srgbClr val="FFFFFF"/>
                </a:solidFill>
              </a:rPr>
              <a:t>If canary instances </a:t>
            </a:r>
            <a:r>
              <a:rPr lang="en-US" dirty="0" smtClean="0">
                <a:solidFill>
                  <a:srgbClr val="FFFFFF"/>
                </a:solidFill>
              </a:rPr>
              <a:t>succeed</a:t>
            </a:r>
            <a:r>
              <a:rPr lang="en" dirty="0" smtClean="0">
                <a:solidFill>
                  <a:srgbClr val="FFFFFF"/>
                </a:solidFill>
              </a:rPr>
              <a:t>, </a:t>
            </a:r>
            <a:r>
              <a:rPr lang="en" dirty="0">
                <a:solidFill>
                  <a:srgbClr val="FFFFFF"/>
                </a:solidFill>
              </a:rPr>
              <a:t>the rest of </a:t>
            </a:r>
            <a:r>
              <a:rPr lang="en" dirty="0" smtClean="0">
                <a:solidFill>
                  <a:srgbClr val="FFFFFF"/>
                </a:solidFill>
              </a:rPr>
              <a:t>instances</a:t>
            </a:r>
            <a:endParaRPr lang="en-US" dirty="0" smtClean="0">
              <a:solidFill>
                <a:srgbClr val="FFFFFF"/>
              </a:solidFill>
            </a:endParaRPr>
          </a:p>
          <a:p>
            <a:pPr algn="ctr"/>
            <a:r>
              <a:rPr lang="en" dirty="0" smtClean="0">
                <a:solidFill>
                  <a:srgbClr val="FFFFFF"/>
                </a:solidFill>
              </a:rPr>
              <a:t>are </a:t>
            </a:r>
            <a:r>
              <a:rPr lang="en-US" dirty="0" smtClean="0">
                <a:solidFill>
                  <a:srgbClr val="FFFFFF"/>
                </a:solidFill>
              </a:rPr>
              <a:t>updated on chunks based on </a:t>
            </a:r>
            <a:r>
              <a:rPr lang="en-US" dirty="0" err="1" smtClean="0">
                <a:solidFill>
                  <a:srgbClr val="FFFFFF"/>
                </a:solidFill>
              </a:rPr>
              <a:t>max_in_flight</a:t>
            </a:r>
            <a:endParaRPr lang="en" dirty="0">
              <a:solidFill>
                <a:srgbClr val="FFFFFF"/>
              </a:solidFill>
            </a:endParaRPr>
          </a:p>
        </p:txBody>
      </p:sp>
      <p:pic>
        <p:nvPicPr>
          <p:cNvPr id="21"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pic>
        <p:nvPicPr>
          <p:cNvPr id="33" name="Shape 1250"/>
          <p:cNvPicPr preferRelativeResize="0"/>
          <p:nvPr/>
        </p:nvPicPr>
        <p:blipFill rotWithShape="1">
          <a:blip r:embed="rId7">
            <a:alphaModFix/>
          </a:blip>
          <a:srcRect/>
          <a:stretch/>
        </p:blipFill>
        <p:spPr>
          <a:xfrm>
            <a:off x="4303503" y="2240005"/>
            <a:ext cx="443937" cy="951600"/>
          </a:xfrm>
          <a:prstGeom prst="rect">
            <a:avLst/>
          </a:prstGeom>
          <a:noFill/>
          <a:ln>
            <a:noFill/>
          </a:ln>
        </p:spPr>
      </p:pic>
      <p:sp>
        <p:nvSpPr>
          <p:cNvPr id="34" name="Shape 1251"/>
          <p:cNvSpPr/>
          <p:nvPr/>
        </p:nvSpPr>
        <p:spPr>
          <a:xfrm>
            <a:off x="4249397" y="1955979"/>
            <a:ext cx="950838" cy="177900"/>
          </a:xfrm>
          <a:prstGeom prst="rect">
            <a:avLst/>
          </a:prstGeom>
          <a:noFill/>
          <a:ln>
            <a:noFill/>
          </a:ln>
        </p:spPr>
        <p:txBody>
          <a:bodyPr lIns="19050" tIns="19050" rIns="19050" bIns="19050" anchor="ctr" anchorCtr="0">
            <a:noAutofit/>
          </a:bodyPr>
          <a:lstStyle/>
          <a:p>
            <a:pPr marL="0" marR="0" lvl="0" indent="0" algn="ctr" rtl="0">
              <a:spcBef>
                <a:spcPts val="0"/>
              </a:spcBef>
              <a:buClr>
                <a:srgbClr val="53585F"/>
              </a:buClr>
              <a:buSzPct val="25000"/>
              <a:buFont typeface="Helvetica Neue"/>
              <a:buNone/>
            </a:pPr>
            <a:r>
              <a:rPr lang="en-US" sz="900" b="1" cap="small" dirty="0">
                <a:solidFill>
                  <a:srgbClr val="FFFFFF"/>
                </a:solidFill>
                <a:latin typeface="Helvetica Neue"/>
                <a:ea typeface="Helvetica Neue"/>
                <a:cs typeface="Helvetica Neue"/>
                <a:sym typeface="Helvetica Neue"/>
              </a:rPr>
              <a:t>M</a:t>
            </a:r>
            <a:r>
              <a:rPr lang="en-US" sz="900" b="1" i="0" u="none" strike="noStrike" cap="small" dirty="0" smtClean="0">
                <a:solidFill>
                  <a:srgbClr val="FFFFFF"/>
                </a:solidFill>
                <a:latin typeface="Helvetica Neue"/>
                <a:ea typeface="Helvetica Neue"/>
                <a:cs typeface="Helvetica Neue"/>
                <a:sym typeface="Helvetica Neue"/>
              </a:rPr>
              <a:t>AX_IN_FLIGHT</a:t>
            </a:r>
          </a:p>
          <a:p>
            <a:pPr marL="0" marR="0" lvl="0" indent="0" algn="ctr" rtl="0">
              <a:spcBef>
                <a:spcPts val="0"/>
              </a:spcBef>
              <a:buClr>
                <a:srgbClr val="53585F"/>
              </a:buClr>
              <a:buSzPct val="25000"/>
              <a:buFont typeface="Helvetica Neue"/>
              <a:buNone/>
            </a:pPr>
            <a:r>
              <a:rPr lang="en-US" sz="900" b="1" i="0" u="none" strike="noStrike" cap="small" dirty="0" smtClean="0">
                <a:solidFill>
                  <a:srgbClr val="FFFFFF"/>
                </a:solidFill>
                <a:latin typeface="Helvetica Neue"/>
                <a:ea typeface="Helvetica Neue"/>
                <a:cs typeface="Helvetica Neue"/>
                <a:sym typeface="Helvetica Neue"/>
              </a:rPr>
              <a:t>INSTANCES</a:t>
            </a:r>
            <a:endParaRPr lang="en-US" sz="900" b="1" i="0" u="none" strike="noStrike" cap="small" dirty="0">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0791746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How do the Canary deployment works?</a:t>
            </a:r>
            <a:endParaRPr lang="en" dirty="0">
              <a:solidFill>
                <a:srgbClr val="138A7E"/>
              </a:solidFill>
            </a:endParaRPr>
          </a:p>
        </p:txBody>
      </p:sp>
      <p:pic>
        <p:nvPicPr>
          <p:cNvPr id="18" name="Imagen 17" descr="Screen Shot 2016-01-08 at 16.04.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3800"/>
            <a:ext cx="2120269" cy="938105"/>
          </a:xfrm>
          <a:prstGeom prst="rect">
            <a:avLst/>
          </a:prstGeom>
        </p:spPr>
      </p:pic>
      <p:pic>
        <p:nvPicPr>
          <p:cNvPr id="19" name="Shape 1212"/>
          <p:cNvPicPr preferRelativeResize="0"/>
          <p:nvPr/>
        </p:nvPicPr>
        <p:blipFill rotWithShape="1">
          <a:blip r:embed="rId4">
            <a:alphaModFix/>
          </a:blip>
          <a:srcRect/>
          <a:stretch/>
        </p:blipFill>
        <p:spPr>
          <a:xfrm>
            <a:off x="7208972" y="1484074"/>
            <a:ext cx="1935026" cy="2652599"/>
          </a:xfrm>
          <a:prstGeom prst="rect">
            <a:avLst/>
          </a:prstGeom>
          <a:noFill/>
          <a:ln>
            <a:noFill/>
          </a:ln>
        </p:spPr>
      </p:pic>
      <p:pic>
        <p:nvPicPr>
          <p:cNvPr id="22" name="Shape 1190"/>
          <p:cNvPicPr preferRelativeResize="0"/>
          <p:nvPr/>
        </p:nvPicPr>
        <p:blipFill rotWithShape="1">
          <a:blip r:embed="rId5">
            <a:alphaModFix/>
          </a:blip>
          <a:srcRect/>
          <a:stretch/>
        </p:blipFill>
        <p:spPr>
          <a:xfrm>
            <a:off x="3585637" y="2105480"/>
            <a:ext cx="478500" cy="560700"/>
          </a:xfrm>
          <a:prstGeom prst="rect">
            <a:avLst/>
          </a:prstGeom>
          <a:noFill/>
          <a:ln>
            <a:noFill/>
          </a:ln>
        </p:spPr>
      </p:pic>
      <p:pic>
        <p:nvPicPr>
          <p:cNvPr id="23" name="Shape 1191"/>
          <p:cNvPicPr preferRelativeResize="0"/>
          <p:nvPr/>
        </p:nvPicPr>
        <p:blipFill rotWithShape="1">
          <a:blip r:embed="rId5">
            <a:alphaModFix/>
          </a:blip>
          <a:srcRect/>
          <a:stretch/>
        </p:blipFill>
        <p:spPr>
          <a:xfrm>
            <a:off x="3841356" y="2259082"/>
            <a:ext cx="478500" cy="560700"/>
          </a:xfrm>
          <a:prstGeom prst="rect">
            <a:avLst/>
          </a:prstGeom>
          <a:noFill/>
          <a:ln>
            <a:noFill/>
          </a:ln>
        </p:spPr>
      </p:pic>
      <p:pic>
        <p:nvPicPr>
          <p:cNvPr id="24" name="Shape 1192"/>
          <p:cNvPicPr preferRelativeResize="0"/>
          <p:nvPr/>
        </p:nvPicPr>
        <p:blipFill rotWithShape="1">
          <a:blip r:embed="rId5">
            <a:alphaModFix/>
          </a:blip>
          <a:srcRect/>
          <a:stretch/>
        </p:blipFill>
        <p:spPr>
          <a:xfrm>
            <a:off x="4097075" y="2412684"/>
            <a:ext cx="478500" cy="560700"/>
          </a:xfrm>
          <a:prstGeom prst="rect">
            <a:avLst/>
          </a:prstGeom>
          <a:noFill/>
          <a:ln>
            <a:noFill/>
          </a:ln>
        </p:spPr>
      </p:pic>
      <p:pic>
        <p:nvPicPr>
          <p:cNvPr id="25" name="Shape 1193"/>
          <p:cNvPicPr preferRelativeResize="0"/>
          <p:nvPr/>
        </p:nvPicPr>
        <p:blipFill rotWithShape="1">
          <a:blip r:embed="rId5">
            <a:alphaModFix/>
          </a:blip>
          <a:srcRect/>
          <a:stretch/>
        </p:blipFill>
        <p:spPr>
          <a:xfrm>
            <a:off x="4352793" y="2566284"/>
            <a:ext cx="478500" cy="560700"/>
          </a:xfrm>
          <a:prstGeom prst="rect">
            <a:avLst/>
          </a:prstGeom>
          <a:noFill/>
          <a:ln>
            <a:noFill/>
          </a:ln>
        </p:spPr>
      </p:pic>
      <p:pic>
        <p:nvPicPr>
          <p:cNvPr id="26" name="Shape 1194"/>
          <p:cNvPicPr preferRelativeResize="0"/>
          <p:nvPr/>
        </p:nvPicPr>
        <p:blipFill rotWithShape="1">
          <a:blip r:embed="rId5">
            <a:alphaModFix/>
          </a:blip>
          <a:srcRect/>
          <a:stretch/>
        </p:blipFill>
        <p:spPr>
          <a:xfrm>
            <a:off x="4608511" y="2719889"/>
            <a:ext cx="478500" cy="560700"/>
          </a:xfrm>
          <a:prstGeom prst="rect">
            <a:avLst/>
          </a:prstGeom>
          <a:noFill/>
          <a:ln>
            <a:noFill/>
          </a:ln>
        </p:spPr>
      </p:pic>
      <p:pic>
        <p:nvPicPr>
          <p:cNvPr id="27" name="Shape 1195"/>
          <p:cNvPicPr preferRelativeResize="0"/>
          <p:nvPr/>
        </p:nvPicPr>
        <p:blipFill rotWithShape="1">
          <a:blip r:embed="rId5">
            <a:alphaModFix/>
          </a:blip>
          <a:srcRect/>
          <a:stretch/>
        </p:blipFill>
        <p:spPr>
          <a:xfrm>
            <a:off x="3589059" y="1822089"/>
            <a:ext cx="478500" cy="560700"/>
          </a:xfrm>
          <a:prstGeom prst="rect">
            <a:avLst/>
          </a:prstGeom>
          <a:noFill/>
          <a:ln>
            <a:noFill/>
          </a:ln>
        </p:spPr>
      </p:pic>
      <p:pic>
        <p:nvPicPr>
          <p:cNvPr id="28" name="Shape 1196"/>
          <p:cNvPicPr preferRelativeResize="0"/>
          <p:nvPr/>
        </p:nvPicPr>
        <p:blipFill rotWithShape="1">
          <a:blip r:embed="rId5">
            <a:alphaModFix/>
          </a:blip>
          <a:srcRect/>
          <a:stretch/>
        </p:blipFill>
        <p:spPr>
          <a:xfrm>
            <a:off x="3844778" y="1975691"/>
            <a:ext cx="478500" cy="560700"/>
          </a:xfrm>
          <a:prstGeom prst="rect">
            <a:avLst/>
          </a:prstGeom>
          <a:noFill/>
          <a:ln>
            <a:noFill/>
          </a:ln>
        </p:spPr>
      </p:pic>
      <p:pic>
        <p:nvPicPr>
          <p:cNvPr id="29" name="Shape 1197"/>
          <p:cNvPicPr preferRelativeResize="0"/>
          <p:nvPr/>
        </p:nvPicPr>
        <p:blipFill rotWithShape="1">
          <a:blip r:embed="rId5">
            <a:alphaModFix/>
          </a:blip>
          <a:srcRect/>
          <a:stretch/>
        </p:blipFill>
        <p:spPr>
          <a:xfrm>
            <a:off x="4100499" y="2129292"/>
            <a:ext cx="478500" cy="560700"/>
          </a:xfrm>
          <a:prstGeom prst="rect">
            <a:avLst/>
          </a:prstGeom>
          <a:noFill/>
          <a:ln>
            <a:noFill/>
          </a:ln>
        </p:spPr>
      </p:pic>
      <p:pic>
        <p:nvPicPr>
          <p:cNvPr id="30" name="Shape 1198"/>
          <p:cNvPicPr preferRelativeResize="0"/>
          <p:nvPr/>
        </p:nvPicPr>
        <p:blipFill rotWithShape="1">
          <a:blip r:embed="rId5">
            <a:alphaModFix/>
          </a:blip>
          <a:srcRect/>
          <a:stretch/>
        </p:blipFill>
        <p:spPr>
          <a:xfrm>
            <a:off x="4356218" y="2282893"/>
            <a:ext cx="478500" cy="560700"/>
          </a:xfrm>
          <a:prstGeom prst="rect">
            <a:avLst/>
          </a:prstGeom>
          <a:noFill/>
          <a:ln>
            <a:noFill/>
          </a:ln>
        </p:spPr>
      </p:pic>
      <p:pic>
        <p:nvPicPr>
          <p:cNvPr id="31" name="Shape 1199"/>
          <p:cNvPicPr preferRelativeResize="0"/>
          <p:nvPr/>
        </p:nvPicPr>
        <p:blipFill rotWithShape="1">
          <a:blip r:embed="rId5">
            <a:alphaModFix/>
          </a:blip>
          <a:srcRect/>
          <a:stretch/>
        </p:blipFill>
        <p:spPr>
          <a:xfrm>
            <a:off x="4611935" y="2436497"/>
            <a:ext cx="478500" cy="560700"/>
          </a:xfrm>
          <a:prstGeom prst="rect">
            <a:avLst/>
          </a:prstGeom>
          <a:noFill/>
          <a:ln>
            <a:noFill/>
          </a:ln>
        </p:spPr>
      </p:pic>
      <p:sp>
        <p:nvSpPr>
          <p:cNvPr id="8" name="CuadroTexto 7"/>
          <p:cNvSpPr txBox="1"/>
          <p:nvPr/>
        </p:nvSpPr>
        <p:spPr>
          <a:xfrm>
            <a:off x="3618865" y="3383576"/>
            <a:ext cx="1661545" cy="307777"/>
          </a:xfrm>
          <a:prstGeom prst="rect">
            <a:avLst/>
          </a:prstGeom>
          <a:noFill/>
        </p:spPr>
        <p:txBody>
          <a:bodyPr wrap="none" rtlCol="0">
            <a:spAutoFit/>
          </a:bodyPr>
          <a:lstStyle/>
          <a:p>
            <a:r>
              <a:rPr lang="en" dirty="0" smtClean="0">
                <a:solidFill>
                  <a:srgbClr val="FFFFFF"/>
                </a:solidFill>
              </a:rPr>
              <a:t>Current state: v1.1</a:t>
            </a:r>
            <a:endParaRPr lang="en" dirty="0">
              <a:solidFill>
                <a:srgbClr val="FFFFFF"/>
              </a:solidFill>
            </a:endParaRPr>
          </a:p>
        </p:txBody>
      </p:sp>
      <p:pic>
        <p:nvPicPr>
          <p:cNvPr id="16" name="Shape 1248"/>
          <p:cNvPicPr preferRelativeResize="0"/>
          <p:nvPr/>
        </p:nvPicPr>
        <p:blipFill rotWithShape="1">
          <a:blip r:embed="rId6">
            <a:alphaModFix/>
          </a:blip>
          <a:srcRect/>
          <a:stretch/>
        </p:blipFill>
        <p:spPr>
          <a:xfrm>
            <a:off x="5200235" y="2044929"/>
            <a:ext cx="1153200" cy="1153200"/>
          </a:xfrm>
          <a:prstGeom prst="rect">
            <a:avLst/>
          </a:prstGeom>
          <a:noFill/>
          <a:ln>
            <a:noFill/>
          </a:ln>
        </p:spPr>
      </p:pic>
    </p:spTree>
    <p:extLst>
      <p:ext uri="{BB962C8B-B14F-4D97-AF65-F5344CB8AC3E}">
        <p14:creationId xmlns:p14="http://schemas.microsoft.com/office/powerpoint/2010/main" val="34469479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Update</a:t>
            </a:r>
            <a:endParaRPr lang="en" dirty="0">
              <a:solidFill>
                <a:srgbClr val="138A7E"/>
              </a:solidFill>
            </a:endParaRPr>
          </a:p>
        </p:txBody>
      </p:sp>
      <p:sp>
        <p:nvSpPr>
          <p:cNvPr id="3" name="Marcador de texto 2"/>
          <p:cNvSpPr>
            <a:spLocks noGrp="1"/>
          </p:cNvSpPr>
          <p:nvPr>
            <p:ph type="body" idx="1"/>
          </p:nvPr>
        </p:nvSpPr>
        <p:spPr>
          <a:xfrm>
            <a:off x="163517" y="942986"/>
            <a:ext cx="8742701" cy="3537562"/>
          </a:xfrm>
        </p:spPr>
        <p:txBody>
          <a:bodyPr/>
          <a:lstStyle/>
          <a:p>
            <a:pPr marL="0" indent="0">
              <a:buNone/>
            </a:pPr>
            <a:r>
              <a:rPr lang="en" dirty="0" smtClean="0"/>
              <a:t>Global update properties can be overriden for a particular job</a:t>
            </a:r>
          </a:p>
        </p:txBody>
      </p:sp>
      <p:pic>
        <p:nvPicPr>
          <p:cNvPr id="4" name="Imagen 3" descr="Screen Shot 2016-01-08 at 19.41.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9818" y="1724972"/>
            <a:ext cx="2917866" cy="2667763"/>
          </a:xfrm>
          <a:prstGeom prst="rect">
            <a:avLst/>
          </a:prstGeom>
        </p:spPr>
      </p:pic>
    </p:spTree>
    <p:extLst>
      <p:ext uri="{BB962C8B-B14F-4D97-AF65-F5344CB8AC3E}">
        <p14:creationId xmlns:p14="http://schemas.microsoft.com/office/powerpoint/2010/main" val="2537846963"/>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0" indent="0">
              <a:buNone/>
            </a:pPr>
            <a:r>
              <a:rPr lang="en" dirty="0" smtClean="0"/>
              <a:t>Describes the global </a:t>
            </a:r>
            <a:r>
              <a:rPr lang="en" dirty="0"/>
              <a:t>properties </a:t>
            </a:r>
            <a:r>
              <a:rPr lang="en" dirty="0" smtClean="0"/>
              <a:t>in order to </a:t>
            </a:r>
            <a:r>
              <a:rPr lang="en" dirty="0"/>
              <a:t>configure jobs </a:t>
            </a:r>
            <a:r>
              <a:rPr lang="en" dirty="0" smtClean="0"/>
              <a:t>for </a:t>
            </a:r>
            <a:r>
              <a:rPr lang="en" dirty="0"/>
              <a:t>a specific </a:t>
            </a:r>
            <a:r>
              <a:rPr lang="en" dirty="0" smtClean="0"/>
              <a:t>environment</a:t>
            </a:r>
          </a:p>
        </p:txBody>
      </p:sp>
      <p:pic>
        <p:nvPicPr>
          <p:cNvPr id="4" name="Imagen 3" descr="Screen Shot 2016-01-08 at 15.35.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26362" y="2576334"/>
            <a:ext cx="2667000" cy="850900"/>
          </a:xfrm>
          <a:prstGeom prst="rect">
            <a:avLst/>
          </a:prstGeom>
        </p:spPr>
      </p:pic>
    </p:spTree>
    <p:extLst>
      <p:ext uri="{BB962C8B-B14F-4D97-AF65-F5344CB8AC3E}">
        <p14:creationId xmlns:p14="http://schemas.microsoft.com/office/powerpoint/2010/main" val="161361158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precedence</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a:t>BOSH applies the properties in </a:t>
            </a:r>
            <a:r>
              <a:rPr lang="en" sz="2400" dirty="0" smtClean="0"/>
              <a:t>the release </a:t>
            </a:r>
            <a:r>
              <a:rPr lang="en" sz="2400" dirty="0"/>
              <a:t>template spec file to the </a:t>
            </a:r>
            <a:r>
              <a:rPr lang="en" sz="2400" dirty="0" smtClean="0"/>
              <a:t>job.</a:t>
            </a:r>
          </a:p>
          <a:p>
            <a:pPr marL="179388" indent="-179388"/>
            <a:r>
              <a:rPr lang="en" sz="2400" dirty="0" smtClean="0"/>
              <a:t>If </a:t>
            </a:r>
            <a:r>
              <a:rPr lang="en" sz="2400" dirty="0"/>
              <a:t>an identically named property exists in the Properties block of the deployment manifest, the value of this property overrides the previous </a:t>
            </a:r>
            <a:r>
              <a:rPr lang="en" sz="2400" dirty="0" smtClean="0"/>
              <a:t>value.</a:t>
            </a:r>
          </a:p>
          <a:p>
            <a:pPr marL="179388" indent="-179388"/>
            <a:r>
              <a:rPr lang="en" sz="2400" dirty="0" smtClean="0"/>
              <a:t>If </a:t>
            </a:r>
            <a:r>
              <a:rPr lang="en" sz="2400" dirty="0"/>
              <a:t>an identically named property exists in the Properties sub-block of the Jobs block of the deployment manifest, the value of this property overrides all previous values.</a:t>
            </a:r>
            <a:endParaRPr lang="en" sz="2400" dirty="0" smtClean="0"/>
          </a:p>
        </p:txBody>
      </p:sp>
    </p:spTree>
    <p:extLst>
      <p:ext uri="{BB962C8B-B14F-4D97-AF65-F5344CB8AC3E}">
        <p14:creationId xmlns:p14="http://schemas.microsoft.com/office/powerpoint/2010/main" val="33271057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6" y="320039"/>
            <a:ext cx="8748153" cy="363558"/>
          </a:xfrm>
        </p:spPr>
        <p:txBody>
          <a:bodyPr/>
          <a:lstStyle/>
          <a:p>
            <a:r>
              <a:rPr lang="en-US" dirty="0" smtClean="0">
                <a:solidFill>
                  <a:schemeClr val="accent1"/>
                </a:solidFill>
              </a:rPr>
              <a:t>Rules</a:t>
            </a:r>
            <a:endParaRPr lang="en" dirty="0">
              <a:solidFill>
                <a:schemeClr val="accent1"/>
              </a:solidFill>
            </a:endParaRPr>
          </a:p>
        </p:txBody>
      </p:sp>
      <p:sp>
        <p:nvSpPr>
          <p:cNvPr id="3" name="Marcador de texto 2"/>
          <p:cNvSpPr>
            <a:spLocks noGrp="1"/>
          </p:cNvSpPr>
          <p:nvPr>
            <p:ph type="body" idx="1"/>
          </p:nvPr>
        </p:nvSpPr>
        <p:spPr>
          <a:xfrm>
            <a:off x="163515" y="953887"/>
            <a:ext cx="8748153" cy="3602971"/>
          </a:xfrm>
        </p:spPr>
        <p:txBody>
          <a:bodyPr/>
          <a:lstStyle/>
          <a:p>
            <a:pPr marL="179388" indent="-179388"/>
            <a:r>
              <a:rPr lang="en" dirty="0" smtClean="0"/>
              <a:t>No disturbances</a:t>
            </a:r>
          </a:p>
          <a:p>
            <a:pPr marL="179388" indent="-179388"/>
            <a:r>
              <a:rPr lang="en" dirty="0" smtClean="0"/>
              <a:t>Respect others</a:t>
            </a:r>
          </a:p>
          <a:p>
            <a:pPr marL="179388" indent="-179388"/>
            <a:r>
              <a:rPr lang="en" dirty="0" smtClean="0"/>
              <a:t>Participation</a:t>
            </a:r>
          </a:p>
          <a:p>
            <a:pPr marL="179388" indent="-179388"/>
            <a:r>
              <a:rPr lang="en" dirty="0" smtClean="0"/>
              <a:t>Ask questions</a:t>
            </a:r>
          </a:p>
          <a:p>
            <a:pPr marL="179388" indent="-179388"/>
            <a:r>
              <a:rPr lang="en" dirty="0" smtClean="0"/>
              <a:t>Give your honest feedback</a:t>
            </a:r>
            <a:endParaRPr lang="en" dirty="0"/>
          </a:p>
        </p:txBody>
      </p:sp>
    </p:spTree>
    <p:extLst>
      <p:ext uri="{BB962C8B-B14F-4D97-AF65-F5344CB8AC3E}">
        <p14:creationId xmlns:p14="http://schemas.microsoft.com/office/powerpoint/2010/main" val="427074635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Properties order</a:t>
            </a:r>
            <a:endParaRPr lang="en" dirty="0">
              <a:solidFill>
                <a:srgbClr val="138A7E"/>
              </a:solidFill>
            </a:endParaRPr>
          </a:p>
        </p:txBody>
      </p:sp>
      <p:pic>
        <p:nvPicPr>
          <p:cNvPr id="5" name="Imagen 4" descr="Screen Shot 2016-01-08 at 17.38.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2903" y="1166466"/>
            <a:ext cx="3032603" cy="3252965"/>
          </a:xfrm>
          <a:prstGeom prst="rect">
            <a:avLst/>
          </a:prstGeom>
        </p:spPr>
      </p:pic>
      <p:pic>
        <p:nvPicPr>
          <p:cNvPr id="8" name="Imagen 7" descr="Screen Shot 2016-01-08 at 17.40.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517" y="1166466"/>
            <a:ext cx="4953000" cy="1866900"/>
          </a:xfrm>
          <a:prstGeom prst="rect">
            <a:avLst/>
          </a:prstGeom>
        </p:spPr>
      </p:pic>
      <p:sp>
        <p:nvSpPr>
          <p:cNvPr id="9" name="CuadroTexto 8"/>
          <p:cNvSpPr txBox="1"/>
          <p:nvPr/>
        </p:nvSpPr>
        <p:spPr>
          <a:xfrm>
            <a:off x="163517" y="903563"/>
            <a:ext cx="2010975" cy="307777"/>
          </a:xfrm>
          <a:prstGeom prst="rect">
            <a:avLst/>
          </a:prstGeom>
          <a:noFill/>
        </p:spPr>
        <p:txBody>
          <a:bodyPr wrap="none" rtlCol="0">
            <a:spAutoFit/>
          </a:bodyPr>
          <a:lstStyle/>
          <a:p>
            <a:r>
              <a:rPr lang="en" dirty="0" smtClean="0">
                <a:solidFill>
                  <a:srgbClr val="FFFFFF"/>
                </a:solidFill>
              </a:rPr>
              <a:t>Release template spec</a:t>
            </a:r>
            <a:endParaRPr lang="en" dirty="0">
              <a:solidFill>
                <a:srgbClr val="FFFFFF"/>
              </a:solidFill>
            </a:endParaRPr>
          </a:p>
        </p:txBody>
      </p:sp>
      <p:sp>
        <p:nvSpPr>
          <p:cNvPr id="10" name="CuadroTexto 9"/>
          <p:cNvSpPr txBox="1"/>
          <p:nvPr/>
        </p:nvSpPr>
        <p:spPr>
          <a:xfrm>
            <a:off x="5662903" y="858689"/>
            <a:ext cx="1877437" cy="307777"/>
          </a:xfrm>
          <a:prstGeom prst="rect">
            <a:avLst/>
          </a:prstGeom>
          <a:noFill/>
        </p:spPr>
        <p:txBody>
          <a:bodyPr wrap="none" rtlCol="0">
            <a:spAutoFit/>
          </a:bodyPr>
          <a:lstStyle/>
          <a:p>
            <a:r>
              <a:rPr lang="en" dirty="0" smtClean="0">
                <a:solidFill>
                  <a:srgbClr val="FFFFFF"/>
                </a:solidFill>
              </a:rPr>
              <a:t>Deployment manifest</a:t>
            </a:r>
            <a:endParaRPr lang="en" dirty="0">
              <a:solidFill>
                <a:srgbClr val="FFFFFF"/>
              </a:solidFill>
            </a:endParaRPr>
          </a:p>
        </p:txBody>
      </p:sp>
      <p:sp>
        <p:nvSpPr>
          <p:cNvPr id="12" name="Elipse 11"/>
          <p:cNvSpPr/>
          <p:nvPr/>
        </p:nvSpPr>
        <p:spPr>
          <a:xfrm>
            <a:off x="8077734" y="3278594"/>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3" name="Elipse 12"/>
          <p:cNvSpPr/>
          <p:nvPr/>
        </p:nvSpPr>
        <p:spPr>
          <a:xfrm>
            <a:off x="7799539" y="396517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4" name="Elipse 13"/>
          <p:cNvSpPr/>
          <p:nvPr/>
        </p:nvSpPr>
        <p:spPr>
          <a:xfrm>
            <a:off x="2844762" y="2122583"/>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5" name="Elipse 14"/>
          <p:cNvSpPr/>
          <p:nvPr/>
        </p:nvSpPr>
        <p:spPr>
          <a:xfrm>
            <a:off x="223258" y="3076191"/>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smtClean="0">
                <a:solidFill>
                  <a:schemeClr val="accent1"/>
                </a:solidFill>
              </a:rPr>
              <a:t>1</a:t>
            </a:r>
            <a:endParaRPr lang="en" dirty="0">
              <a:solidFill>
                <a:schemeClr val="accent1"/>
              </a:solidFill>
            </a:endParaRPr>
          </a:p>
        </p:txBody>
      </p:sp>
      <p:sp>
        <p:nvSpPr>
          <p:cNvPr id="16" name="Elipse 15"/>
          <p:cNvSpPr/>
          <p:nvPr/>
        </p:nvSpPr>
        <p:spPr>
          <a:xfrm>
            <a:off x="223258" y="356036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2</a:t>
            </a:r>
          </a:p>
        </p:txBody>
      </p:sp>
      <p:sp>
        <p:nvSpPr>
          <p:cNvPr id="17" name="Elipse 16"/>
          <p:cNvSpPr/>
          <p:nvPr/>
        </p:nvSpPr>
        <p:spPr>
          <a:xfrm>
            <a:off x="223258" y="4014626"/>
            <a:ext cx="441496" cy="4048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dirty="0">
                <a:solidFill>
                  <a:schemeClr val="accent1"/>
                </a:solidFill>
              </a:rPr>
              <a:t>3</a:t>
            </a:r>
          </a:p>
        </p:txBody>
      </p:sp>
      <p:sp>
        <p:nvSpPr>
          <p:cNvPr id="18" name="CuadroTexto 17"/>
          <p:cNvSpPr txBox="1"/>
          <p:nvPr/>
        </p:nvSpPr>
        <p:spPr>
          <a:xfrm>
            <a:off x="664754" y="3124705"/>
            <a:ext cx="1322372" cy="307777"/>
          </a:xfrm>
          <a:prstGeom prst="rect">
            <a:avLst/>
          </a:prstGeom>
          <a:noFill/>
        </p:spPr>
        <p:txBody>
          <a:bodyPr wrap="none" rtlCol="0">
            <a:spAutoFit/>
          </a:bodyPr>
          <a:lstStyle/>
          <a:p>
            <a:r>
              <a:rPr lang="en" dirty="0" smtClean="0">
                <a:solidFill>
                  <a:srgbClr val="FFFFFF"/>
                </a:solidFill>
              </a:rPr>
              <a:t>Job properties</a:t>
            </a:r>
            <a:endParaRPr lang="en" dirty="0">
              <a:solidFill>
                <a:srgbClr val="FFFFFF"/>
              </a:solidFill>
            </a:endParaRPr>
          </a:p>
        </p:txBody>
      </p:sp>
      <p:sp>
        <p:nvSpPr>
          <p:cNvPr id="19" name="CuadroTexto 18"/>
          <p:cNvSpPr txBox="1"/>
          <p:nvPr/>
        </p:nvSpPr>
        <p:spPr>
          <a:xfrm>
            <a:off x="664754" y="3605555"/>
            <a:ext cx="1561871" cy="307777"/>
          </a:xfrm>
          <a:prstGeom prst="rect">
            <a:avLst/>
          </a:prstGeom>
          <a:noFill/>
        </p:spPr>
        <p:txBody>
          <a:bodyPr wrap="none" rtlCol="0">
            <a:spAutoFit/>
          </a:bodyPr>
          <a:lstStyle/>
          <a:p>
            <a:r>
              <a:rPr lang="en" dirty="0" smtClean="0">
                <a:solidFill>
                  <a:srgbClr val="FFFFFF"/>
                </a:solidFill>
              </a:rPr>
              <a:t>Global properties</a:t>
            </a:r>
            <a:endParaRPr lang="en" dirty="0">
              <a:solidFill>
                <a:srgbClr val="FFFFFF"/>
              </a:solidFill>
            </a:endParaRPr>
          </a:p>
        </p:txBody>
      </p:sp>
      <p:sp>
        <p:nvSpPr>
          <p:cNvPr id="20" name="CuadroTexto 19"/>
          <p:cNvSpPr txBox="1"/>
          <p:nvPr/>
        </p:nvSpPr>
        <p:spPr>
          <a:xfrm>
            <a:off x="675432" y="4059419"/>
            <a:ext cx="2172390" cy="307777"/>
          </a:xfrm>
          <a:prstGeom prst="rect">
            <a:avLst/>
          </a:prstGeom>
          <a:noFill/>
        </p:spPr>
        <p:txBody>
          <a:bodyPr wrap="none" rtlCol="0">
            <a:spAutoFit/>
          </a:bodyPr>
          <a:lstStyle/>
          <a:p>
            <a:r>
              <a:rPr lang="en" dirty="0" smtClean="0">
                <a:solidFill>
                  <a:srgbClr val="FFFFFF"/>
                </a:solidFill>
              </a:rPr>
              <a:t>Release template default</a:t>
            </a:r>
            <a:endParaRPr lang="en" dirty="0">
              <a:solidFill>
                <a:srgbClr val="FFFFFF"/>
              </a:solidFill>
            </a:endParaRPr>
          </a:p>
        </p:txBody>
      </p:sp>
    </p:spTree>
    <p:extLst>
      <p:ext uri="{BB962C8B-B14F-4D97-AF65-F5344CB8AC3E}">
        <p14:creationId xmlns:p14="http://schemas.microsoft.com/office/powerpoint/2010/main" val="284773145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Changing the deployment manifest</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An update of a release or stemcell version will trigger the compilation of (newer) packages and the update of the affected jobs</a:t>
            </a:r>
          </a:p>
          <a:p>
            <a:pPr marL="179388" indent="-179388"/>
            <a:r>
              <a:rPr lang="en" sz="2400" dirty="0" smtClean="0"/>
              <a:t>An </a:t>
            </a:r>
            <a:r>
              <a:rPr lang="en" sz="2400" dirty="0"/>
              <a:t>update of a network properties might trigger a VM recreation (ie: modifying the network security group</a:t>
            </a:r>
            <a:r>
              <a:rPr lang="en" sz="2400" dirty="0" smtClean="0"/>
              <a:t>)</a:t>
            </a:r>
          </a:p>
          <a:p>
            <a:pPr marL="179388" indent="-179388"/>
            <a:r>
              <a:rPr lang="en" sz="2400" dirty="0" smtClean="0"/>
              <a:t>An update of a resource pool’s properties or a job’s resource pool will trigger a VM recreation</a:t>
            </a:r>
          </a:p>
          <a:p>
            <a:pPr marL="179388" indent="-179388"/>
            <a:r>
              <a:rPr lang="en" sz="2400" dirty="0" smtClean="0"/>
              <a:t>An update of a job’s network will trigger a VM recreation</a:t>
            </a:r>
          </a:p>
          <a:p>
            <a:pPr marL="179388" indent="-179388"/>
            <a:r>
              <a:rPr lang="en" sz="2400" dirty="0" smtClean="0"/>
              <a:t>An update of a job’s property will trigger the update of the job</a:t>
            </a:r>
          </a:p>
        </p:txBody>
      </p:sp>
    </p:spTree>
    <p:extLst>
      <p:ext uri="{BB962C8B-B14F-4D97-AF65-F5344CB8AC3E}">
        <p14:creationId xmlns:p14="http://schemas.microsoft.com/office/powerpoint/2010/main" val="2762839796"/>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considerations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179388" indent="-179388"/>
            <a:r>
              <a:rPr lang="en" sz="2400" dirty="0" smtClean="0"/>
              <a:t>Everything inside a VM is considered ephemeral except an</a:t>
            </a:r>
            <a:r>
              <a:rPr lang="es-ES_tradnl" sz="2400" dirty="0" smtClean="0"/>
              <a:t>y</a:t>
            </a:r>
            <a:r>
              <a:rPr lang="en" sz="2400" dirty="0" smtClean="0"/>
              <a:t> attached persistent disk</a:t>
            </a:r>
          </a:p>
          <a:p>
            <a:pPr marL="179388" indent="-179388"/>
            <a:r>
              <a:rPr lang="en" sz="2400" dirty="0" smtClean="0"/>
              <a:t>A VM recreation will keep all data from the persistent disk intact</a:t>
            </a:r>
          </a:p>
          <a:p>
            <a:pPr marL="179388" indent="-179388"/>
            <a:r>
              <a:rPr lang="en" sz="2400" dirty="0" smtClean="0"/>
              <a:t>An update of the size and/or type of a persistent disk will trigger a migration of the data to a new persistent disk</a:t>
            </a:r>
          </a:p>
        </p:txBody>
      </p:sp>
    </p:spTree>
    <p:extLst>
      <p:ext uri="{BB962C8B-B14F-4D97-AF65-F5344CB8AC3E}">
        <p14:creationId xmlns:p14="http://schemas.microsoft.com/office/powerpoint/2010/main" val="33765998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disks</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235129" y="1014299"/>
            <a:ext cx="478500" cy="560700"/>
          </a:xfrm>
          <a:prstGeom prst="rect">
            <a:avLst/>
          </a:prstGeom>
          <a:noFill/>
          <a:ln>
            <a:noFill/>
          </a:ln>
        </p:spPr>
      </p:pic>
      <p:sp>
        <p:nvSpPr>
          <p:cNvPr id="6" name="Disco magnético 5"/>
          <p:cNvSpPr/>
          <p:nvPr/>
        </p:nvSpPr>
        <p:spPr>
          <a:xfrm>
            <a:off x="6126433" y="105425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sp>
        <p:nvSpPr>
          <p:cNvPr id="7" name="Marcador de texto 2"/>
          <p:cNvSpPr>
            <a:spLocks noGrp="1"/>
          </p:cNvSpPr>
          <p:nvPr>
            <p:ph type="body" idx="1"/>
          </p:nvPr>
        </p:nvSpPr>
        <p:spPr>
          <a:xfrm>
            <a:off x="163517" y="953888"/>
            <a:ext cx="4218735" cy="3526660"/>
          </a:xfrm>
        </p:spPr>
        <p:txBody>
          <a:bodyPr/>
          <a:lstStyle/>
          <a:p>
            <a:pPr marL="457200" indent="-457200">
              <a:buFont typeface="+mj-lt"/>
              <a:buAutoNum type="arabicPeriod"/>
            </a:pPr>
            <a:r>
              <a:rPr lang="en" sz="2400" dirty="0" smtClean="0"/>
              <a:t>A PD is attached to a VM</a:t>
            </a:r>
          </a:p>
          <a:p>
            <a:pPr marL="0" indent="0">
              <a:buNone/>
            </a:pPr>
            <a:endParaRPr lang="en" sz="2400" dirty="0" smtClean="0"/>
          </a:p>
          <a:p>
            <a:pPr marL="457200" indent="-457200">
              <a:buFont typeface="+mj-lt"/>
              <a:buAutoNum type="arabicPeriod"/>
            </a:pPr>
            <a:r>
              <a:rPr lang="en" sz="2400" dirty="0" smtClean="0"/>
              <a:t>If the VM is deleted, the PD remains</a:t>
            </a:r>
          </a:p>
          <a:p>
            <a:pPr marL="0" indent="0">
              <a:buNone/>
            </a:pPr>
            <a:endParaRPr lang="en" sz="2400" dirty="0" smtClean="0"/>
          </a:p>
          <a:p>
            <a:pPr marL="457200" indent="-457200">
              <a:buFont typeface="+mj-lt"/>
              <a:buAutoNum type="arabicPeriod"/>
            </a:pPr>
            <a:r>
              <a:rPr lang="en" sz="2400" dirty="0" smtClean="0"/>
              <a:t>The old PD is reattached to the new VM</a:t>
            </a:r>
          </a:p>
        </p:txBody>
      </p:sp>
      <p:cxnSp>
        <p:nvCxnSpPr>
          <p:cNvPr id="9" name="Conector recto de flecha 8"/>
          <p:cNvCxnSpPr>
            <a:stCxn id="6" idx="2"/>
            <a:endCxn id="5" idx="3"/>
          </p:cNvCxnSpPr>
          <p:nvPr/>
        </p:nvCxnSpPr>
        <p:spPr>
          <a:xfrm flipH="1" flipV="1">
            <a:off x="5713629" y="1294649"/>
            <a:ext cx="412804" cy="36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 name="Shape 1195"/>
          <p:cNvPicPr preferRelativeResize="0"/>
          <p:nvPr/>
        </p:nvPicPr>
        <p:blipFill rotWithShape="1">
          <a:blip r:embed="rId3">
            <a:alphaModFix amt="25000"/>
          </a:blip>
          <a:srcRect/>
          <a:stretch/>
        </p:blipFill>
        <p:spPr>
          <a:xfrm>
            <a:off x="5235129" y="1940711"/>
            <a:ext cx="478500" cy="560700"/>
          </a:xfrm>
          <a:prstGeom prst="rect">
            <a:avLst/>
          </a:prstGeom>
          <a:noFill/>
          <a:ln>
            <a:noFill/>
          </a:ln>
        </p:spPr>
      </p:pic>
      <p:sp>
        <p:nvSpPr>
          <p:cNvPr id="11" name="Disco magnético 10"/>
          <p:cNvSpPr/>
          <p:nvPr/>
        </p:nvSpPr>
        <p:spPr>
          <a:xfrm>
            <a:off x="6126433" y="1980669"/>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pic>
        <p:nvPicPr>
          <p:cNvPr id="13" name="Shape 1195"/>
          <p:cNvPicPr preferRelativeResize="0"/>
          <p:nvPr/>
        </p:nvPicPr>
        <p:blipFill rotWithShape="1">
          <a:blip r:embed="rId3">
            <a:alphaModFix/>
          </a:blip>
          <a:srcRect/>
          <a:stretch/>
        </p:blipFill>
        <p:spPr>
          <a:xfrm>
            <a:off x="5235129" y="3693729"/>
            <a:ext cx="478500" cy="560700"/>
          </a:xfrm>
          <a:prstGeom prst="rect">
            <a:avLst/>
          </a:prstGeom>
          <a:noFill/>
          <a:ln>
            <a:noFill/>
          </a:ln>
        </p:spPr>
      </p:pic>
      <p:sp>
        <p:nvSpPr>
          <p:cNvPr id="14" name="Disco magnético 13"/>
          <p:cNvSpPr/>
          <p:nvPr/>
        </p:nvSpPr>
        <p:spPr>
          <a:xfrm>
            <a:off x="6126433" y="3077567"/>
            <a:ext cx="408792" cy="48803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1200" dirty="0" smtClean="0">
                <a:solidFill>
                  <a:srgbClr val="138A7E"/>
                </a:solidFill>
              </a:rPr>
              <a:t>PD</a:t>
            </a:r>
            <a:endParaRPr lang="en" sz="1200" dirty="0">
              <a:solidFill>
                <a:srgbClr val="138A7E"/>
              </a:solidFill>
            </a:endParaRPr>
          </a:p>
        </p:txBody>
      </p:sp>
      <p:cxnSp>
        <p:nvCxnSpPr>
          <p:cNvPr id="15" name="Conector recto de flecha 14"/>
          <p:cNvCxnSpPr>
            <a:stCxn id="14" idx="2"/>
            <a:endCxn id="13" idx="3"/>
          </p:cNvCxnSpPr>
          <p:nvPr/>
        </p:nvCxnSpPr>
        <p:spPr>
          <a:xfrm flipH="1">
            <a:off x="5713629" y="3321585"/>
            <a:ext cx="412804" cy="65249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9" name="Shape 1195"/>
          <p:cNvPicPr preferRelativeResize="0"/>
          <p:nvPr/>
        </p:nvPicPr>
        <p:blipFill rotWithShape="1">
          <a:blip r:embed="rId3">
            <a:alphaModFix amt="25000"/>
          </a:blip>
          <a:srcRect/>
          <a:stretch/>
        </p:blipFill>
        <p:spPr>
          <a:xfrm>
            <a:off x="5235129" y="3077567"/>
            <a:ext cx="478500" cy="560700"/>
          </a:xfrm>
          <a:prstGeom prst="rect">
            <a:avLst/>
          </a:prstGeom>
          <a:noFill/>
          <a:ln>
            <a:noFill/>
          </a:ln>
        </p:spPr>
      </p:pic>
      <p:pic>
        <p:nvPicPr>
          <p:cNvPr id="23" name="Imagen 22"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1940209"/>
            <a:ext cx="530897" cy="530897"/>
          </a:xfrm>
          <a:prstGeom prst="rect">
            <a:avLst/>
          </a:prstGeom>
        </p:spPr>
      </p:pic>
      <p:pic>
        <p:nvPicPr>
          <p:cNvPr id="24" name="Imagen 23"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5129" y="3077567"/>
            <a:ext cx="530897" cy="530897"/>
          </a:xfrm>
          <a:prstGeom prst="rect">
            <a:avLst/>
          </a:prstGeom>
        </p:spPr>
      </p:pic>
    </p:spTree>
    <p:extLst>
      <p:ext uri="{BB962C8B-B14F-4D97-AF65-F5344CB8AC3E}">
        <p14:creationId xmlns:p14="http://schemas.microsoft.com/office/powerpoint/2010/main" val="104969446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Persistent disk migration</a:t>
            </a:r>
            <a:endParaRPr lang="en" dirty="0">
              <a:solidFill>
                <a:srgbClr val="138A7E"/>
              </a:solidFill>
            </a:endParaRPr>
          </a:p>
        </p:txBody>
      </p:sp>
      <p:pic>
        <p:nvPicPr>
          <p:cNvPr id="5" name="Shape 1195"/>
          <p:cNvPicPr preferRelativeResize="0"/>
          <p:nvPr/>
        </p:nvPicPr>
        <p:blipFill rotWithShape="1">
          <a:blip r:embed="rId3">
            <a:alphaModFix/>
          </a:blip>
          <a:srcRect/>
          <a:stretch/>
        </p:blipFill>
        <p:spPr>
          <a:xfrm>
            <a:off x="5409548" y="1003850"/>
            <a:ext cx="478500" cy="560700"/>
          </a:xfrm>
          <a:prstGeom prst="rect">
            <a:avLst/>
          </a:prstGeom>
          <a:noFill/>
          <a:ln>
            <a:noFill/>
          </a:ln>
        </p:spPr>
      </p:pic>
      <p:sp>
        <p:nvSpPr>
          <p:cNvPr id="6" name="Disco magnético 5"/>
          <p:cNvSpPr/>
          <p:nvPr/>
        </p:nvSpPr>
        <p:spPr>
          <a:xfrm>
            <a:off x="6300852" y="932991"/>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7" name="Marcador de texto 2"/>
          <p:cNvSpPr>
            <a:spLocks noGrp="1"/>
          </p:cNvSpPr>
          <p:nvPr>
            <p:ph type="body" idx="1"/>
          </p:nvPr>
        </p:nvSpPr>
        <p:spPr>
          <a:xfrm>
            <a:off x="163517" y="953888"/>
            <a:ext cx="4447659" cy="3526660"/>
          </a:xfrm>
        </p:spPr>
        <p:txBody>
          <a:bodyPr/>
          <a:lstStyle/>
          <a:p>
            <a:pPr marL="457200" indent="-457200">
              <a:buFont typeface="+mj-lt"/>
              <a:buAutoNum type="arabicPeriod"/>
            </a:pPr>
            <a:r>
              <a:rPr lang="en" sz="2400" dirty="0" smtClean="0"/>
              <a:t>A new PD is created with the new properties</a:t>
            </a:r>
          </a:p>
          <a:p>
            <a:pPr marL="457200" indent="-457200">
              <a:buFont typeface="+mj-lt"/>
              <a:buAutoNum type="arabicPeriod"/>
            </a:pPr>
            <a:r>
              <a:rPr lang="en" sz="2400" dirty="0" smtClean="0"/>
              <a:t>The new PD is attached to the VM</a:t>
            </a:r>
          </a:p>
          <a:p>
            <a:pPr marL="457200" indent="-457200">
              <a:buFont typeface="+mj-lt"/>
              <a:buAutoNum type="arabicPeriod"/>
            </a:pPr>
            <a:r>
              <a:rPr lang="en" sz="2400" dirty="0" smtClean="0"/>
              <a:t>The BOSH agent migrates the data from the old PD to the new PD</a:t>
            </a:r>
          </a:p>
          <a:p>
            <a:pPr marL="457200" indent="-457200">
              <a:buFont typeface="+mj-lt"/>
              <a:buAutoNum type="arabicPeriod"/>
            </a:pPr>
            <a:r>
              <a:rPr lang="en" sz="2400" dirty="0" smtClean="0"/>
              <a:t>The old PD is detached and deleted</a:t>
            </a:r>
          </a:p>
        </p:txBody>
      </p:sp>
      <p:cxnSp>
        <p:nvCxnSpPr>
          <p:cNvPr id="9" name="Conector recto de flecha 8"/>
          <p:cNvCxnSpPr>
            <a:stCxn id="6" idx="2"/>
            <a:endCxn id="5" idx="3"/>
          </p:cNvCxnSpPr>
          <p:nvPr/>
        </p:nvCxnSpPr>
        <p:spPr>
          <a:xfrm flipH="1">
            <a:off x="5888048" y="1118178"/>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Disco magnético 15"/>
          <p:cNvSpPr/>
          <p:nvPr/>
        </p:nvSpPr>
        <p:spPr>
          <a:xfrm>
            <a:off x="6311754" y="1379363"/>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pic>
        <p:nvPicPr>
          <p:cNvPr id="17" name="Shape 1195"/>
          <p:cNvPicPr preferRelativeResize="0"/>
          <p:nvPr/>
        </p:nvPicPr>
        <p:blipFill rotWithShape="1">
          <a:blip r:embed="rId3">
            <a:alphaModFix/>
          </a:blip>
          <a:srcRect/>
          <a:stretch/>
        </p:blipFill>
        <p:spPr>
          <a:xfrm>
            <a:off x="5431350" y="1892106"/>
            <a:ext cx="478500" cy="560700"/>
          </a:xfrm>
          <a:prstGeom prst="rect">
            <a:avLst/>
          </a:prstGeom>
          <a:noFill/>
          <a:ln>
            <a:noFill/>
          </a:ln>
        </p:spPr>
      </p:pic>
      <p:sp>
        <p:nvSpPr>
          <p:cNvPr id="18" name="Disco magnético 17"/>
          <p:cNvSpPr/>
          <p:nvPr/>
        </p:nvSpPr>
        <p:spPr>
          <a:xfrm>
            <a:off x="6322654" y="182124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0" name="Conector recto de flecha 19"/>
          <p:cNvCxnSpPr>
            <a:stCxn id="18" idx="2"/>
            <a:endCxn id="17" idx="3"/>
          </p:cNvCxnSpPr>
          <p:nvPr/>
        </p:nvCxnSpPr>
        <p:spPr>
          <a:xfrm flipH="1">
            <a:off x="5909850" y="2006434"/>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Disco magnético 20"/>
          <p:cNvSpPr/>
          <p:nvPr/>
        </p:nvSpPr>
        <p:spPr>
          <a:xfrm>
            <a:off x="6333556" y="2267619"/>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2" name="Conector recto de flecha 21"/>
          <p:cNvCxnSpPr>
            <a:stCxn id="21" idx="2"/>
          </p:cNvCxnSpPr>
          <p:nvPr/>
        </p:nvCxnSpPr>
        <p:spPr>
          <a:xfrm flipH="1" flipV="1">
            <a:off x="5909850" y="2191621"/>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 name="Shape 1195"/>
          <p:cNvPicPr preferRelativeResize="0"/>
          <p:nvPr/>
        </p:nvPicPr>
        <p:blipFill rotWithShape="1">
          <a:blip r:embed="rId3">
            <a:alphaModFix/>
          </a:blip>
          <a:srcRect/>
          <a:stretch/>
        </p:blipFill>
        <p:spPr>
          <a:xfrm>
            <a:off x="5442252" y="2796714"/>
            <a:ext cx="478500" cy="560700"/>
          </a:xfrm>
          <a:prstGeom prst="rect">
            <a:avLst/>
          </a:prstGeom>
          <a:noFill/>
          <a:ln>
            <a:noFill/>
          </a:ln>
        </p:spPr>
      </p:pic>
      <p:sp>
        <p:nvSpPr>
          <p:cNvPr id="26" name="Disco magnético 25"/>
          <p:cNvSpPr/>
          <p:nvPr/>
        </p:nvSpPr>
        <p:spPr>
          <a:xfrm>
            <a:off x="6333556" y="2725855"/>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7" name="Conector recto de flecha 26"/>
          <p:cNvCxnSpPr>
            <a:stCxn id="26" idx="2"/>
            <a:endCxn id="25" idx="3"/>
          </p:cNvCxnSpPr>
          <p:nvPr/>
        </p:nvCxnSpPr>
        <p:spPr>
          <a:xfrm flipH="1">
            <a:off x="5920752" y="2911042"/>
            <a:ext cx="412804" cy="166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Disco magnético 27"/>
          <p:cNvSpPr/>
          <p:nvPr/>
        </p:nvSpPr>
        <p:spPr>
          <a:xfrm>
            <a:off x="6344458" y="3172227"/>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29" name="Conector recto de flecha 28"/>
          <p:cNvCxnSpPr>
            <a:stCxn id="28" idx="2"/>
          </p:cNvCxnSpPr>
          <p:nvPr/>
        </p:nvCxnSpPr>
        <p:spPr>
          <a:xfrm flipH="1" flipV="1">
            <a:off x="5920752" y="3096229"/>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5" name="Shape 1195"/>
          <p:cNvPicPr preferRelativeResize="0"/>
          <p:nvPr/>
        </p:nvPicPr>
        <p:blipFill rotWithShape="1">
          <a:blip r:embed="rId3">
            <a:alphaModFix/>
          </a:blip>
          <a:srcRect/>
          <a:stretch/>
        </p:blipFill>
        <p:spPr>
          <a:xfrm>
            <a:off x="5425899" y="3766955"/>
            <a:ext cx="478500" cy="560700"/>
          </a:xfrm>
          <a:prstGeom prst="rect">
            <a:avLst/>
          </a:prstGeom>
          <a:noFill/>
          <a:ln>
            <a:noFill/>
          </a:ln>
        </p:spPr>
      </p:pic>
      <p:sp>
        <p:nvSpPr>
          <p:cNvPr id="36" name="Disco magnético 35"/>
          <p:cNvSpPr/>
          <p:nvPr/>
        </p:nvSpPr>
        <p:spPr>
          <a:xfrm>
            <a:off x="6317203" y="3696096"/>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sp>
        <p:nvSpPr>
          <p:cNvPr id="38" name="Disco magnético 37"/>
          <p:cNvSpPr/>
          <p:nvPr/>
        </p:nvSpPr>
        <p:spPr>
          <a:xfrm>
            <a:off x="6328105" y="4142468"/>
            <a:ext cx="332484" cy="37037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 sz="800" dirty="0" smtClean="0">
                <a:solidFill>
                  <a:srgbClr val="138A7E"/>
                </a:solidFill>
              </a:rPr>
              <a:t>PD</a:t>
            </a:r>
            <a:endParaRPr lang="en" sz="800" dirty="0">
              <a:solidFill>
                <a:srgbClr val="138A7E"/>
              </a:solidFill>
            </a:endParaRPr>
          </a:p>
        </p:txBody>
      </p:sp>
      <p:cxnSp>
        <p:nvCxnSpPr>
          <p:cNvPr id="39" name="Conector recto de flecha 38"/>
          <p:cNvCxnSpPr>
            <a:stCxn id="38" idx="2"/>
          </p:cNvCxnSpPr>
          <p:nvPr/>
        </p:nvCxnSpPr>
        <p:spPr>
          <a:xfrm flipH="1" flipV="1">
            <a:off x="5904399" y="4066470"/>
            <a:ext cx="423706" cy="2611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40" name="Imagen 39" descr="PngMedium-X-icon-1033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203" y="3696096"/>
            <a:ext cx="375513" cy="375513"/>
          </a:xfrm>
          <a:prstGeom prst="rect">
            <a:avLst/>
          </a:prstGeom>
        </p:spPr>
      </p:pic>
      <p:cxnSp>
        <p:nvCxnSpPr>
          <p:cNvPr id="42" name="Conector curvado 41"/>
          <p:cNvCxnSpPr>
            <a:stCxn id="26" idx="4"/>
            <a:endCxn id="28" idx="4"/>
          </p:cNvCxnSpPr>
          <p:nvPr/>
        </p:nvCxnSpPr>
        <p:spPr>
          <a:xfrm>
            <a:off x="6666040" y="2911042"/>
            <a:ext cx="10902" cy="446372"/>
          </a:xfrm>
          <a:prstGeom prst="curvedConnector3">
            <a:avLst>
              <a:gd name="adj1" fmla="val 219686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272784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documentation</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nchor="ctr"/>
          <a:lstStyle/>
          <a:p>
            <a:pPr marL="0" indent="0" algn="ctr">
              <a:buNone/>
            </a:pPr>
            <a:r>
              <a:rPr lang="en" sz="5400" dirty="0">
                <a:hlinkClick r:id="rId3"/>
              </a:rPr>
              <a:t>http://bosh.io/docs</a:t>
            </a:r>
            <a:endParaRPr lang="en" sz="5400" dirty="0" smtClean="0"/>
          </a:p>
        </p:txBody>
      </p:sp>
    </p:spTree>
    <p:extLst>
      <p:ext uri="{BB962C8B-B14F-4D97-AF65-F5344CB8AC3E}">
        <p14:creationId xmlns:p14="http://schemas.microsoft.com/office/powerpoint/2010/main" val="1169204783"/>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Our first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11790880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Deploying </a:t>
            </a:r>
            <a:r>
              <a:rPr lang="en-US" dirty="0" err="1" smtClean="0">
                <a:solidFill>
                  <a:srgbClr val="138A7E"/>
                </a:solidFill>
              </a:rPr>
              <a:t>Redis</a:t>
            </a:r>
            <a:endParaRPr lang="en" dirty="0">
              <a:solidFill>
                <a:srgbClr val="138A7E"/>
              </a:solidFill>
            </a:endParaRPr>
          </a:p>
        </p:txBody>
      </p:sp>
      <p:sp>
        <p:nvSpPr>
          <p:cNvPr id="3" name="Marcador de texto 2"/>
          <p:cNvSpPr>
            <a:spLocks noGrp="1"/>
          </p:cNvSpPr>
          <p:nvPr>
            <p:ph type="body" idx="1"/>
          </p:nvPr>
        </p:nvSpPr>
        <p:spPr>
          <a:xfrm>
            <a:off x="163517" y="953888"/>
            <a:ext cx="8742701" cy="3526660"/>
          </a:xfrm>
        </p:spPr>
        <p:txBody>
          <a:bodyPr/>
          <a:lstStyle/>
          <a:p>
            <a:pPr marL="457200" indent="-457200">
              <a:buFont typeface="+mj-lt"/>
              <a:buAutoNum type="arabicPeriod"/>
            </a:pPr>
            <a:r>
              <a:rPr lang="en" sz="2400" dirty="0" smtClean="0"/>
              <a:t>Upload a BOSH stemcell</a:t>
            </a:r>
          </a:p>
          <a:p>
            <a:pPr marL="457200" indent="-457200">
              <a:buFont typeface="+mj-lt"/>
              <a:buAutoNum type="arabicPeriod"/>
            </a:pPr>
            <a:r>
              <a:rPr lang="en" sz="2400" dirty="0" smtClean="0"/>
              <a:t>Upload the Redis BOSH release</a:t>
            </a:r>
          </a:p>
          <a:p>
            <a:pPr marL="457200" indent="-457200">
              <a:buFont typeface="+mj-lt"/>
              <a:buAutoNum type="arabicPeriod"/>
            </a:pPr>
            <a:r>
              <a:rPr lang="en" sz="2400" dirty="0" smtClean="0"/>
              <a:t>Create a BOSH deployment manifest</a:t>
            </a:r>
          </a:p>
          <a:p>
            <a:pPr marL="457200" indent="-457200">
              <a:buFont typeface="+mj-lt"/>
              <a:buAutoNum type="arabicPeriod"/>
            </a:pPr>
            <a:r>
              <a:rPr lang="en" sz="2400" dirty="0" smtClean="0"/>
              <a:t>Set the BOSH deployment manifest</a:t>
            </a:r>
          </a:p>
          <a:p>
            <a:pPr marL="457200" indent="-457200">
              <a:buFont typeface="+mj-lt"/>
              <a:buAutoNum type="arabicPeriod"/>
            </a:pPr>
            <a:r>
              <a:rPr lang="en" sz="2400" dirty="0" smtClean="0"/>
              <a:t>Deploy</a:t>
            </a:r>
          </a:p>
          <a:p>
            <a:pPr marL="457200" indent="-457200">
              <a:buFont typeface="+mj-lt"/>
              <a:buAutoNum type="arabicPeriod"/>
            </a:pPr>
            <a:r>
              <a:rPr lang="en" sz="2400" dirty="0" smtClean="0"/>
              <a:t>Update the BOSH deployment manifest</a:t>
            </a:r>
          </a:p>
          <a:p>
            <a:pPr marL="457200" indent="-457200">
              <a:buFont typeface="+mj-lt"/>
              <a:buAutoNum type="arabicPeriod"/>
            </a:pPr>
            <a:r>
              <a:rPr lang="en" sz="2400" dirty="0" smtClean="0"/>
              <a:t>Deploy changes</a:t>
            </a:r>
          </a:p>
        </p:txBody>
      </p:sp>
    </p:spTree>
    <p:extLst>
      <p:ext uri="{BB962C8B-B14F-4D97-AF65-F5344CB8AC3E}">
        <p14:creationId xmlns:p14="http://schemas.microsoft.com/office/powerpoint/2010/main" val="329401137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1. Upload a BOSH stemcell</a:t>
            </a:r>
            <a:endParaRPr lang="en" dirty="0">
              <a:solidFill>
                <a:srgbClr val="138A7E"/>
              </a:solidFill>
            </a:endParaRPr>
          </a:p>
        </p:txBody>
      </p:sp>
      <p:pic>
        <p:nvPicPr>
          <p:cNvPr id="5" name="Imagen 4" descr="Screen Shot 2016-01-09 at 19.26.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275" y="1665997"/>
            <a:ext cx="7809389" cy="2814551"/>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a:t>bosh upload stemcell https://bosh.io/d/stemcells/bosh-warden-boshlite-ubuntu-trusty-</a:t>
            </a:r>
            <a:r>
              <a:rPr lang="en" sz="1400" dirty="0" smtClean="0"/>
              <a:t>go_agent</a:t>
            </a:r>
          </a:p>
          <a:p>
            <a:pPr marL="0" indent="0">
              <a:buNone/>
            </a:pPr>
            <a:r>
              <a:rPr lang="en" sz="1400" dirty="0"/>
              <a:t>b</a:t>
            </a:r>
            <a:r>
              <a:rPr lang="en" sz="1400" dirty="0" smtClean="0"/>
              <a:t>osh </a:t>
            </a:r>
            <a:r>
              <a:rPr lang="en" sz="1400" dirty="0"/>
              <a:t>upload stemcell bosh-stemcell-3147-warden-boshlite-ubuntu-trusty-go_agent.tgz</a:t>
            </a:r>
            <a:endParaRPr lang="en" sz="1400" dirty="0" smtClean="0"/>
          </a:p>
        </p:txBody>
      </p:sp>
    </p:spTree>
    <p:extLst>
      <p:ext uri="{BB962C8B-B14F-4D97-AF65-F5344CB8AC3E}">
        <p14:creationId xmlns:p14="http://schemas.microsoft.com/office/powerpoint/2010/main" val="384395735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2. Upload the </a:t>
            </a:r>
            <a:r>
              <a:rPr lang="en-US" dirty="0" err="1" smtClean="0">
                <a:solidFill>
                  <a:srgbClr val="138A7E"/>
                </a:solidFill>
              </a:rPr>
              <a:t>Redis</a:t>
            </a:r>
            <a:r>
              <a:rPr lang="en-US" dirty="0" smtClean="0">
                <a:solidFill>
                  <a:srgbClr val="138A7E"/>
                </a:solidFill>
              </a:rPr>
              <a:t> BOSH release</a:t>
            </a:r>
            <a:endParaRPr lang="en" dirty="0">
              <a:solidFill>
                <a:srgbClr val="138A7E"/>
              </a:solidFill>
            </a:endParaRPr>
          </a:p>
        </p:txBody>
      </p:sp>
      <p:pic>
        <p:nvPicPr>
          <p:cNvPr id="5" name="Imagen 4" descr="Screen Shot 2016-01-09 at 19.27.4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202" y="1624335"/>
            <a:ext cx="5553295" cy="2974086"/>
          </a:xfrm>
          <a:prstGeom prst="rect">
            <a:avLst/>
          </a:prstGeom>
        </p:spPr>
      </p:pic>
      <p:sp>
        <p:nvSpPr>
          <p:cNvPr id="6" name="Marcador de texto 2"/>
          <p:cNvSpPr>
            <a:spLocks noGrp="1"/>
          </p:cNvSpPr>
          <p:nvPr>
            <p:ph type="body" idx="1"/>
          </p:nvPr>
        </p:nvSpPr>
        <p:spPr>
          <a:xfrm>
            <a:off x="163517" y="953888"/>
            <a:ext cx="8742701" cy="712109"/>
          </a:xfrm>
        </p:spPr>
        <p:txBody>
          <a:bodyPr/>
          <a:lstStyle/>
          <a:p>
            <a:pPr marL="0" indent="0">
              <a:buNone/>
            </a:pPr>
            <a:r>
              <a:rPr lang="en" sz="1400" dirty="0" smtClean="0"/>
              <a:t>bosh </a:t>
            </a:r>
            <a:r>
              <a:rPr lang="en" sz="1400" dirty="0"/>
              <a:t>upload release https://bosh.io/d/github.com/cloudfoundry-community/redis-boshrelease</a:t>
            </a:r>
            <a:endParaRPr lang="en" sz="1400" dirty="0" smtClean="0"/>
          </a:p>
          <a:p>
            <a:pPr marL="0" indent="0">
              <a:buNone/>
            </a:pPr>
            <a:r>
              <a:rPr lang="en" sz="1400" dirty="0"/>
              <a:t>b</a:t>
            </a:r>
            <a:r>
              <a:rPr lang="en" sz="1400" dirty="0" smtClean="0"/>
              <a:t>osh </a:t>
            </a:r>
            <a:r>
              <a:rPr lang="en" sz="1400" dirty="0"/>
              <a:t>upload release redis-boshrelease-9.1.tgz</a:t>
            </a:r>
            <a:endParaRPr lang="en" sz="1400" dirty="0" smtClean="0"/>
          </a:p>
        </p:txBody>
      </p:sp>
    </p:spTree>
    <p:extLst>
      <p:ext uri="{BB962C8B-B14F-4D97-AF65-F5344CB8AC3E}">
        <p14:creationId xmlns:p14="http://schemas.microsoft.com/office/powerpoint/2010/main" val="29184924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b="0" i="0" u="none" strike="noStrike" cap="none" dirty="0" smtClean="0">
                <a:solidFill>
                  <a:schemeClr val="lt1"/>
                </a:solidFill>
                <a:latin typeface="Roboto"/>
                <a:ea typeface="Roboto"/>
                <a:cs typeface="Roboto"/>
                <a:sym typeface="Roboto"/>
              </a:rPr>
              <a:t>Introducing BOSH concepts</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30668565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07.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855" y="1024934"/>
            <a:ext cx="4410079" cy="3426816"/>
          </a:xfrm>
          <a:prstGeom prst="rect">
            <a:avLst/>
          </a:prstGeom>
        </p:spPr>
      </p:pic>
      <p:sp>
        <p:nvSpPr>
          <p:cNvPr id="4" name="CuadroTexto 3"/>
          <p:cNvSpPr txBox="1"/>
          <p:nvPr/>
        </p:nvSpPr>
        <p:spPr>
          <a:xfrm>
            <a:off x="5075238" y="1207270"/>
            <a:ext cx="2672526" cy="307777"/>
          </a:xfrm>
          <a:prstGeom prst="rect">
            <a:avLst/>
          </a:prstGeom>
          <a:noFill/>
        </p:spPr>
        <p:txBody>
          <a:bodyPr wrap="none" rtlCol="0">
            <a:spAutoFit/>
          </a:bodyPr>
          <a:lstStyle/>
          <a:p>
            <a:r>
              <a:rPr lang="en" dirty="0" smtClean="0">
                <a:solidFill>
                  <a:schemeClr val="bg1"/>
                </a:solidFill>
              </a:rPr>
              <a:t>Deployment identification block</a:t>
            </a:r>
            <a:endParaRPr lang="en" dirty="0">
              <a:solidFill>
                <a:schemeClr val="bg1"/>
              </a:solidFill>
            </a:endParaRPr>
          </a:p>
        </p:txBody>
      </p:sp>
      <p:sp>
        <p:nvSpPr>
          <p:cNvPr id="5" name="CuadroTexto 4"/>
          <p:cNvSpPr txBox="1"/>
          <p:nvPr/>
        </p:nvSpPr>
        <p:spPr>
          <a:xfrm>
            <a:off x="5075238" y="1822987"/>
            <a:ext cx="1415772" cy="307777"/>
          </a:xfrm>
          <a:prstGeom prst="rect">
            <a:avLst/>
          </a:prstGeom>
          <a:noFill/>
        </p:spPr>
        <p:txBody>
          <a:bodyPr wrap="none" rtlCol="0">
            <a:spAutoFit/>
          </a:bodyPr>
          <a:lstStyle/>
          <a:p>
            <a:r>
              <a:rPr lang="en" dirty="0" smtClean="0">
                <a:solidFill>
                  <a:schemeClr val="bg1"/>
                </a:solidFill>
              </a:rPr>
              <a:t>Releases block</a:t>
            </a:r>
            <a:endParaRPr lang="en" dirty="0">
              <a:solidFill>
                <a:schemeClr val="bg1"/>
              </a:solidFill>
            </a:endParaRPr>
          </a:p>
        </p:txBody>
      </p:sp>
      <p:sp>
        <p:nvSpPr>
          <p:cNvPr id="6" name="CuadroTexto 5"/>
          <p:cNvSpPr txBox="1"/>
          <p:nvPr/>
        </p:nvSpPr>
        <p:spPr>
          <a:xfrm>
            <a:off x="5075238" y="2602227"/>
            <a:ext cx="1608133" cy="307777"/>
          </a:xfrm>
          <a:prstGeom prst="rect">
            <a:avLst/>
          </a:prstGeom>
          <a:noFill/>
        </p:spPr>
        <p:txBody>
          <a:bodyPr wrap="none" rtlCol="0">
            <a:spAutoFit/>
          </a:bodyPr>
          <a:lstStyle/>
          <a:p>
            <a:r>
              <a:rPr lang="en" dirty="0" smtClean="0">
                <a:solidFill>
                  <a:schemeClr val="bg1"/>
                </a:solidFill>
              </a:rPr>
              <a:t>Compilation block</a:t>
            </a:r>
            <a:endParaRPr lang="en" dirty="0">
              <a:solidFill>
                <a:schemeClr val="bg1"/>
              </a:solidFill>
            </a:endParaRPr>
          </a:p>
        </p:txBody>
      </p:sp>
      <p:sp>
        <p:nvSpPr>
          <p:cNvPr id="7" name="CuadroTexto 6"/>
          <p:cNvSpPr txBox="1"/>
          <p:nvPr/>
        </p:nvSpPr>
        <p:spPr>
          <a:xfrm>
            <a:off x="5075238" y="3536514"/>
            <a:ext cx="1249060" cy="307777"/>
          </a:xfrm>
          <a:prstGeom prst="rect">
            <a:avLst/>
          </a:prstGeom>
          <a:noFill/>
        </p:spPr>
        <p:txBody>
          <a:bodyPr wrap="none" rtlCol="0">
            <a:spAutoFit/>
          </a:bodyPr>
          <a:lstStyle/>
          <a:p>
            <a:r>
              <a:rPr lang="en" dirty="0" smtClean="0">
                <a:solidFill>
                  <a:schemeClr val="bg1"/>
                </a:solidFill>
              </a:rPr>
              <a:t>Update block</a:t>
            </a:r>
            <a:endParaRPr lang="en" dirty="0">
              <a:solidFill>
                <a:schemeClr val="bg1"/>
              </a:solidFill>
            </a:endParaRPr>
          </a:p>
        </p:txBody>
      </p:sp>
      <p:cxnSp>
        <p:nvCxnSpPr>
          <p:cNvPr id="9" name="Conector recto de flecha 8"/>
          <p:cNvCxnSpPr>
            <a:stCxn id="4" idx="1"/>
          </p:cNvCxnSpPr>
          <p:nvPr/>
        </p:nvCxnSpPr>
        <p:spPr>
          <a:xfrm flipH="1">
            <a:off x="4453110" y="1361159"/>
            <a:ext cx="622128" cy="69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5" idx="1"/>
          </p:cNvCxnSpPr>
          <p:nvPr/>
        </p:nvCxnSpPr>
        <p:spPr>
          <a:xfrm flipH="1" flipV="1">
            <a:off x="2103917" y="1962284"/>
            <a:ext cx="2971321" cy="145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6" idx="1"/>
          </p:cNvCxnSpPr>
          <p:nvPr/>
        </p:nvCxnSpPr>
        <p:spPr>
          <a:xfrm flipH="1" flipV="1">
            <a:off x="2659875" y="2719943"/>
            <a:ext cx="2415363" cy="361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7" idx="1"/>
          </p:cNvCxnSpPr>
          <p:nvPr/>
        </p:nvCxnSpPr>
        <p:spPr>
          <a:xfrm flipH="1" flipV="1">
            <a:off x="3008711" y="3668380"/>
            <a:ext cx="2066527" cy="220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031205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50" y="1041099"/>
            <a:ext cx="4487613" cy="3267297"/>
          </a:xfrm>
          <a:prstGeom prst="rect">
            <a:avLst/>
          </a:prstGeom>
        </p:spPr>
      </p:pic>
      <p:sp>
        <p:nvSpPr>
          <p:cNvPr id="4" name="CuadroTexto 3"/>
          <p:cNvSpPr txBox="1"/>
          <p:nvPr/>
        </p:nvSpPr>
        <p:spPr>
          <a:xfrm>
            <a:off x="5075238" y="1207270"/>
            <a:ext cx="1415772" cy="307777"/>
          </a:xfrm>
          <a:prstGeom prst="rect">
            <a:avLst/>
          </a:prstGeom>
          <a:noFill/>
        </p:spPr>
        <p:txBody>
          <a:bodyPr wrap="none" rtlCol="0">
            <a:spAutoFit/>
          </a:bodyPr>
          <a:lstStyle/>
          <a:p>
            <a:r>
              <a:rPr lang="en" dirty="0" smtClean="0">
                <a:solidFill>
                  <a:schemeClr val="bg1"/>
                </a:solidFill>
              </a:rPr>
              <a:t>Networks block</a:t>
            </a:r>
            <a:endParaRPr lang="en" dirty="0">
              <a:solidFill>
                <a:schemeClr val="bg1"/>
              </a:solidFill>
            </a:endParaRPr>
          </a:p>
        </p:txBody>
      </p:sp>
      <p:sp>
        <p:nvSpPr>
          <p:cNvPr id="5" name="CuadroTexto 4"/>
          <p:cNvSpPr txBox="1"/>
          <p:nvPr/>
        </p:nvSpPr>
        <p:spPr>
          <a:xfrm>
            <a:off x="5075238" y="3043963"/>
            <a:ext cx="1928733" cy="307777"/>
          </a:xfrm>
          <a:prstGeom prst="rect">
            <a:avLst/>
          </a:prstGeom>
          <a:noFill/>
        </p:spPr>
        <p:txBody>
          <a:bodyPr wrap="none" rtlCol="0">
            <a:spAutoFit/>
          </a:bodyPr>
          <a:lstStyle/>
          <a:p>
            <a:r>
              <a:rPr lang="en" dirty="0" smtClean="0">
                <a:solidFill>
                  <a:schemeClr val="bg1"/>
                </a:solidFill>
              </a:rPr>
              <a:t>Resource Pools block</a:t>
            </a:r>
            <a:endParaRPr lang="en" dirty="0">
              <a:solidFill>
                <a:schemeClr val="bg1"/>
              </a:solidFill>
            </a:endParaRPr>
          </a:p>
        </p:txBody>
      </p:sp>
      <p:cxnSp>
        <p:nvCxnSpPr>
          <p:cNvPr id="7" name="Conector recto de flecha 6"/>
          <p:cNvCxnSpPr>
            <a:stCxn id="4" idx="1"/>
          </p:cNvCxnSpPr>
          <p:nvPr/>
        </p:nvCxnSpPr>
        <p:spPr>
          <a:xfrm flipH="1">
            <a:off x="2158423" y="1361159"/>
            <a:ext cx="291681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flipV="1">
            <a:off x="2196577" y="3166908"/>
            <a:ext cx="2878661" cy="309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86130013"/>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3. Create a BOSH deployment manifest</a:t>
            </a:r>
            <a:endParaRPr lang="en" dirty="0">
              <a:solidFill>
                <a:srgbClr val="138A7E"/>
              </a:solidFill>
            </a:endParaRPr>
          </a:p>
        </p:txBody>
      </p:sp>
      <p:pic>
        <p:nvPicPr>
          <p:cNvPr id="3" name="Imagen 2" descr="Screen Shot 2016-01-10 at 12.11.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91" y="1255613"/>
            <a:ext cx="3543300" cy="2794000"/>
          </a:xfrm>
          <a:prstGeom prst="rect">
            <a:avLst/>
          </a:prstGeom>
        </p:spPr>
      </p:pic>
      <p:sp>
        <p:nvSpPr>
          <p:cNvPr id="4" name="CuadroTexto 3"/>
          <p:cNvSpPr txBox="1"/>
          <p:nvPr/>
        </p:nvSpPr>
        <p:spPr>
          <a:xfrm>
            <a:off x="4367352" y="1463457"/>
            <a:ext cx="1043876" cy="307777"/>
          </a:xfrm>
          <a:prstGeom prst="rect">
            <a:avLst/>
          </a:prstGeom>
          <a:noFill/>
        </p:spPr>
        <p:txBody>
          <a:bodyPr wrap="none" rtlCol="0">
            <a:spAutoFit/>
          </a:bodyPr>
          <a:lstStyle/>
          <a:p>
            <a:r>
              <a:rPr lang="en" dirty="0" smtClean="0">
                <a:solidFill>
                  <a:schemeClr val="bg1"/>
                </a:solidFill>
              </a:rPr>
              <a:t>Jobs block</a:t>
            </a:r>
            <a:endParaRPr lang="en" dirty="0">
              <a:solidFill>
                <a:schemeClr val="bg1"/>
              </a:solidFill>
            </a:endParaRPr>
          </a:p>
        </p:txBody>
      </p:sp>
      <p:sp>
        <p:nvSpPr>
          <p:cNvPr id="5" name="CuadroTexto 4"/>
          <p:cNvSpPr txBox="1"/>
          <p:nvPr/>
        </p:nvSpPr>
        <p:spPr>
          <a:xfrm>
            <a:off x="4367352" y="3669386"/>
            <a:ext cx="1479892" cy="307777"/>
          </a:xfrm>
          <a:prstGeom prst="rect">
            <a:avLst/>
          </a:prstGeom>
          <a:noFill/>
        </p:spPr>
        <p:txBody>
          <a:bodyPr wrap="none" rtlCol="0">
            <a:spAutoFit/>
          </a:bodyPr>
          <a:lstStyle/>
          <a:p>
            <a:r>
              <a:rPr lang="en" dirty="0" smtClean="0">
                <a:solidFill>
                  <a:schemeClr val="bg1"/>
                </a:solidFill>
              </a:rPr>
              <a:t>Properties block</a:t>
            </a:r>
            <a:endParaRPr lang="en" dirty="0">
              <a:solidFill>
                <a:schemeClr val="bg1"/>
              </a:solidFill>
            </a:endParaRPr>
          </a:p>
        </p:txBody>
      </p:sp>
      <p:cxnSp>
        <p:nvCxnSpPr>
          <p:cNvPr id="7" name="Conector recto de flecha 6"/>
          <p:cNvCxnSpPr>
            <a:stCxn id="4" idx="1"/>
          </p:cNvCxnSpPr>
          <p:nvPr/>
        </p:nvCxnSpPr>
        <p:spPr>
          <a:xfrm flipH="1" flipV="1">
            <a:off x="2910600" y="1613433"/>
            <a:ext cx="1456752"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Conector recto de flecha 8"/>
          <p:cNvCxnSpPr>
            <a:stCxn id="5" idx="1"/>
          </p:cNvCxnSpPr>
          <p:nvPr/>
        </p:nvCxnSpPr>
        <p:spPr>
          <a:xfrm flipH="1">
            <a:off x="1994906" y="3823275"/>
            <a:ext cx="237244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179755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4</a:t>
            </a:r>
            <a:r>
              <a:rPr lang="en-US" dirty="0" smtClean="0">
                <a:solidFill>
                  <a:srgbClr val="138A7E"/>
                </a:solidFill>
              </a:rPr>
              <a:t>. Set the BOSH deployment manifest</a:t>
            </a:r>
            <a:endParaRPr lang="en" dirty="0">
              <a:solidFill>
                <a:srgbClr val="138A7E"/>
              </a:solidFill>
            </a:endParaRPr>
          </a:p>
        </p:txBody>
      </p:sp>
      <p:pic>
        <p:nvPicPr>
          <p:cNvPr id="3" name="Imagen 2" descr="Screen Shot 2016-01-10 at 12.06.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57" y="1370267"/>
            <a:ext cx="7823200" cy="558800"/>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deployment redis.yml</a:t>
            </a:r>
            <a:endParaRPr lang="en" sz="1400" dirty="0" smtClean="0"/>
          </a:p>
        </p:txBody>
      </p:sp>
    </p:spTree>
    <p:extLst>
      <p:ext uri="{BB962C8B-B14F-4D97-AF65-F5344CB8AC3E}">
        <p14:creationId xmlns:p14="http://schemas.microsoft.com/office/powerpoint/2010/main" val="3215076654"/>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5. Deploy</a:t>
            </a:r>
            <a:endParaRPr lang="en" dirty="0">
              <a:solidFill>
                <a:srgbClr val="138A7E"/>
              </a:solidFill>
            </a:endParaRPr>
          </a:p>
        </p:txBody>
      </p:sp>
      <p:pic>
        <p:nvPicPr>
          <p:cNvPr id="3" name="Imagen 2" descr="Screen Shot 2016-01-10 at 12.0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806" y="953889"/>
            <a:ext cx="4278692" cy="3611827"/>
          </a:xfrm>
          <a:prstGeom prst="rect">
            <a:avLst/>
          </a:prstGeom>
        </p:spPr>
      </p:pic>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sp>
        <p:nvSpPr>
          <p:cNvPr id="5" name="CuadroTexto 4"/>
          <p:cNvSpPr txBox="1"/>
          <p:nvPr/>
        </p:nvSpPr>
        <p:spPr>
          <a:xfrm>
            <a:off x="5980032" y="2177510"/>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5980032" y="2826154"/>
            <a:ext cx="1801369" cy="307777"/>
          </a:xfrm>
          <a:prstGeom prst="rect">
            <a:avLst/>
          </a:prstGeom>
          <a:noFill/>
        </p:spPr>
        <p:txBody>
          <a:bodyPr wrap="none" rtlCol="0">
            <a:spAutoFit/>
          </a:bodyPr>
          <a:lstStyle/>
          <a:p>
            <a:r>
              <a:rPr lang="en" dirty="0" smtClean="0">
                <a:solidFill>
                  <a:schemeClr val="bg1"/>
                </a:solidFill>
              </a:rPr>
              <a:t>Compiling packages</a:t>
            </a:r>
            <a:endParaRPr lang="en" dirty="0">
              <a:solidFill>
                <a:schemeClr val="bg1"/>
              </a:solidFill>
            </a:endParaRPr>
          </a:p>
        </p:txBody>
      </p:sp>
      <p:sp>
        <p:nvSpPr>
          <p:cNvPr id="7" name="CuadroTexto 6"/>
          <p:cNvSpPr txBox="1"/>
          <p:nvPr/>
        </p:nvSpPr>
        <p:spPr>
          <a:xfrm>
            <a:off x="5980032" y="3202371"/>
            <a:ext cx="1701432" cy="307777"/>
          </a:xfrm>
          <a:prstGeom prst="rect">
            <a:avLst/>
          </a:prstGeom>
          <a:noFill/>
        </p:spPr>
        <p:txBody>
          <a:bodyPr wrap="none" rtlCol="0">
            <a:spAutoFit/>
          </a:bodyPr>
          <a:lstStyle/>
          <a:p>
            <a:r>
              <a:rPr lang="en" dirty="0" smtClean="0">
                <a:solidFill>
                  <a:schemeClr val="bg1"/>
                </a:solidFill>
              </a:rPr>
              <a:t>Creating resources</a:t>
            </a:r>
            <a:endParaRPr lang="en" dirty="0">
              <a:solidFill>
                <a:schemeClr val="bg1"/>
              </a:solidFill>
            </a:endParaRPr>
          </a:p>
        </p:txBody>
      </p:sp>
      <p:sp>
        <p:nvSpPr>
          <p:cNvPr id="8" name="CuadroTexto 7"/>
          <p:cNvSpPr txBox="1"/>
          <p:nvPr/>
        </p:nvSpPr>
        <p:spPr>
          <a:xfrm>
            <a:off x="5980032" y="3730985"/>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10" name="Conector recto de flecha 9"/>
          <p:cNvCxnSpPr>
            <a:stCxn id="5" idx="1"/>
          </p:cNvCxnSpPr>
          <p:nvPr/>
        </p:nvCxnSpPr>
        <p:spPr>
          <a:xfrm flipH="1">
            <a:off x="4812847" y="2331399"/>
            <a:ext cx="1167185" cy="15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ector recto de flecha 11"/>
          <p:cNvCxnSpPr>
            <a:stCxn id="6" idx="1"/>
          </p:cNvCxnSpPr>
          <p:nvPr/>
        </p:nvCxnSpPr>
        <p:spPr>
          <a:xfrm flipH="1" flipV="1">
            <a:off x="5695838" y="2970680"/>
            <a:ext cx="284194" cy="936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Conector recto de flecha 13"/>
          <p:cNvCxnSpPr>
            <a:stCxn id="7" idx="1"/>
          </p:cNvCxnSpPr>
          <p:nvPr/>
        </p:nvCxnSpPr>
        <p:spPr>
          <a:xfrm flipH="1">
            <a:off x="4311395" y="3356260"/>
            <a:ext cx="1668637" cy="12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Conector recto de flecha 15"/>
          <p:cNvCxnSpPr>
            <a:stCxn id="8" idx="1"/>
          </p:cNvCxnSpPr>
          <p:nvPr/>
        </p:nvCxnSpPr>
        <p:spPr>
          <a:xfrm flipH="1" flipV="1">
            <a:off x="4812847" y="3864609"/>
            <a:ext cx="1167185" cy="202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CuadroTexto 16"/>
          <p:cNvSpPr txBox="1"/>
          <p:nvPr/>
        </p:nvSpPr>
        <p:spPr>
          <a:xfrm>
            <a:off x="5980032" y="3421394"/>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9" name="Conector recto de flecha 18"/>
          <p:cNvCxnSpPr>
            <a:stCxn id="17" idx="1"/>
          </p:cNvCxnSpPr>
          <p:nvPr/>
        </p:nvCxnSpPr>
        <p:spPr>
          <a:xfrm flipH="1">
            <a:off x="4218735" y="3575283"/>
            <a:ext cx="17612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2799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6</a:t>
            </a:r>
            <a:r>
              <a:rPr lang="en-US" dirty="0" smtClean="0">
                <a:solidFill>
                  <a:srgbClr val="138A7E"/>
                </a:solidFill>
              </a:rPr>
              <a:t>. Update the BOSH deployment manifest</a:t>
            </a:r>
            <a:endParaRPr lang="en" dirty="0">
              <a:solidFill>
                <a:srgbClr val="138A7E"/>
              </a:solidFill>
            </a:endParaRPr>
          </a:p>
        </p:txBody>
      </p:sp>
      <p:pic>
        <p:nvPicPr>
          <p:cNvPr id="6" name="Imagen 5" descr="Screen Shot 2016-01-10 at 12.1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82" y="902429"/>
            <a:ext cx="2476802" cy="3687478"/>
          </a:xfrm>
          <a:prstGeom prst="rect">
            <a:avLst/>
          </a:prstGeom>
        </p:spPr>
      </p:pic>
      <p:sp>
        <p:nvSpPr>
          <p:cNvPr id="7" name="CuadroTexto 6"/>
          <p:cNvSpPr txBox="1"/>
          <p:nvPr/>
        </p:nvSpPr>
        <p:spPr>
          <a:xfrm>
            <a:off x="2992906" y="2618691"/>
            <a:ext cx="1562134" cy="307777"/>
          </a:xfrm>
          <a:prstGeom prst="rect">
            <a:avLst/>
          </a:prstGeom>
          <a:noFill/>
        </p:spPr>
        <p:txBody>
          <a:bodyPr wrap="none" rtlCol="0">
            <a:spAutoFit/>
          </a:bodyPr>
          <a:lstStyle/>
          <a:p>
            <a:r>
              <a:rPr lang="en" dirty="0" smtClean="0">
                <a:solidFill>
                  <a:schemeClr val="bg1"/>
                </a:solidFill>
              </a:rPr>
              <a:t>Adding a new job</a:t>
            </a:r>
            <a:endParaRPr lang="en" dirty="0">
              <a:solidFill>
                <a:schemeClr val="bg1"/>
              </a:solidFill>
            </a:endParaRPr>
          </a:p>
        </p:txBody>
      </p:sp>
      <p:sp>
        <p:nvSpPr>
          <p:cNvPr id="8" name="CuadroTexto 7"/>
          <p:cNvSpPr txBox="1"/>
          <p:nvPr/>
        </p:nvSpPr>
        <p:spPr>
          <a:xfrm>
            <a:off x="2992906" y="3245312"/>
            <a:ext cx="1292479" cy="307777"/>
          </a:xfrm>
          <a:prstGeom prst="rect">
            <a:avLst/>
          </a:prstGeom>
          <a:noFill/>
        </p:spPr>
        <p:txBody>
          <a:bodyPr wrap="none" rtlCol="0">
            <a:spAutoFit/>
          </a:bodyPr>
          <a:lstStyle/>
          <a:p>
            <a:r>
              <a:rPr lang="en" dirty="0" smtClean="0">
                <a:solidFill>
                  <a:schemeClr val="bg1"/>
                </a:solidFill>
              </a:rPr>
              <a:t># of instances</a:t>
            </a:r>
            <a:endParaRPr lang="en" dirty="0">
              <a:solidFill>
                <a:schemeClr val="bg1"/>
              </a:solidFill>
            </a:endParaRPr>
          </a:p>
        </p:txBody>
      </p:sp>
      <p:sp>
        <p:nvSpPr>
          <p:cNvPr id="9" name="CuadroTexto 8"/>
          <p:cNvSpPr txBox="1"/>
          <p:nvPr/>
        </p:nvSpPr>
        <p:spPr>
          <a:xfrm>
            <a:off x="2992906" y="4086378"/>
            <a:ext cx="2100567" cy="307777"/>
          </a:xfrm>
          <a:prstGeom prst="rect">
            <a:avLst/>
          </a:prstGeom>
          <a:noFill/>
        </p:spPr>
        <p:txBody>
          <a:bodyPr wrap="none" rtlCol="0">
            <a:spAutoFit/>
          </a:bodyPr>
          <a:lstStyle/>
          <a:p>
            <a:r>
              <a:rPr lang="en" dirty="0" smtClean="0">
                <a:solidFill>
                  <a:schemeClr val="bg1"/>
                </a:solidFill>
              </a:rPr>
              <a:t>Job’s specific properties</a:t>
            </a:r>
            <a:endParaRPr lang="en" dirty="0">
              <a:solidFill>
                <a:schemeClr val="bg1"/>
              </a:solidFill>
            </a:endParaRPr>
          </a:p>
        </p:txBody>
      </p:sp>
      <p:cxnSp>
        <p:nvCxnSpPr>
          <p:cNvPr id="11" name="Conector recto de flecha 10"/>
          <p:cNvCxnSpPr>
            <a:stCxn id="7" idx="1"/>
          </p:cNvCxnSpPr>
          <p:nvPr/>
        </p:nvCxnSpPr>
        <p:spPr>
          <a:xfrm flipH="1">
            <a:off x="2071214" y="2772580"/>
            <a:ext cx="921692" cy="18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8" idx="1"/>
          </p:cNvCxnSpPr>
          <p:nvPr/>
        </p:nvCxnSpPr>
        <p:spPr>
          <a:xfrm flipH="1" flipV="1">
            <a:off x="1667872" y="3390392"/>
            <a:ext cx="1325034" cy="880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Conector recto de flecha 14"/>
          <p:cNvCxnSpPr>
            <a:stCxn id="9" idx="1"/>
          </p:cNvCxnSpPr>
          <p:nvPr/>
        </p:nvCxnSpPr>
        <p:spPr>
          <a:xfrm flipH="1">
            <a:off x="2447303" y="4240267"/>
            <a:ext cx="545603" cy="58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68592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1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7255" y="953889"/>
            <a:ext cx="3808934" cy="3616961"/>
          </a:xfrm>
          <a:prstGeom prst="rect">
            <a:avLst/>
          </a:prstGeom>
        </p:spPr>
      </p:pic>
      <p:sp>
        <p:nvSpPr>
          <p:cNvPr id="5" name="CuadroTexto 4"/>
          <p:cNvSpPr txBox="1"/>
          <p:nvPr/>
        </p:nvSpPr>
        <p:spPr>
          <a:xfrm>
            <a:off x="5560338" y="3158652"/>
            <a:ext cx="1631915" cy="307777"/>
          </a:xfrm>
          <a:prstGeom prst="rect">
            <a:avLst/>
          </a:prstGeom>
          <a:noFill/>
        </p:spPr>
        <p:txBody>
          <a:bodyPr wrap="none" rtlCol="0">
            <a:spAutoFit/>
          </a:bodyPr>
          <a:lstStyle/>
          <a:p>
            <a:r>
              <a:rPr lang="en" dirty="0" smtClean="0">
                <a:solidFill>
                  <a:schemeClr val="bg1"/>
                </a:solidFill>
              </a:rPr>
              <a:t>Detected changes</a:t>
            </a:r>
            <a:endParaRPr lang="en" dirty="0">
              <a:solidFill>
                <a:schemeClr val="bg1"/>
              </a:solidFill>
            </a:endParaRPr>
          </a:p>
        </p:txBody>
      </p:sp>
      <p:cxnSp>
        <p:nvCxnSpPr>
          <p:cNvPr id="7" name="Conector recto de flecha 6"/>
          <p:cNvCxnSpPr>
            <a:stCxn id="5" idx="1"/>
          </p:cNvCxnSpPr>
          <p:nvPr/>
        </p:nvCxnSpPr>
        <p:spPr>
          <a:xfrm flipH="1" flipV="1">
            <a:off x="3564668" y="3308628"/>
            <a:ext cx="1995670" cy="39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34160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7</a:t>
            </a:r>
            <a:r>
              <a:rPr lang="en-US" dirty="0" smtClean="0">
                <a:solidFill>
                  <a:srgbClr val="138A7E"/>
                </a:solidFill>
              </a:rPr>
              <a:t>. Deploy changes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deploy</a:t>
            </a:r>
          </a:p>
        </p:txBody>
      </p:sp>
      <p:pic>
        <p:nvPicPr>
          <p:cNvPr id="3" name="Imagen 2" descr="Screen Shot 2016-01-10 at 12.19.5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483" y="892779"/>
            <a:ext cx="3016813" cy="3681534"/>
          </a:xfrm>
          <a:prstGeom prst="rect">
            <a:avLst/>
          </a:prstGeom>
        </p:spPr>
      </p:pic>
      <p:sp>
        <p:nvSpPr>
          <p:cNvPr id="5" name="CuadroTexto 4"/>
          <p:cNvSpPr txBox="1"/>
          <p:nvPr/>
        </p:nvSpPr>
        <p:spPr>
          <a:xfrm>
            <a:off x="4840864" y="1411755"/>
            <a:ext cx="783325" cy="307777"/>
          </a:xfrm>
          <a:prstGeom prst="rect">
            <a:avLst/>
          </a:prstGeom>
          <a:noFill/>
        </p:spPr>
        <p:txBody>
          <a:bodyPr wrap="none" rtlCol="0">
            <a:spAutoFit/>
          </a:bodyPr>
          <a:lstStyle/>
          <a:p>
            <a:r>
              <a:rPr lang="en" dirty="0" smtClean="0">
                <a:solidFill>
                  <a:schemeClr val="bg1"/>
                </a:solidFill>
              </a:rPr>
              <a:t>Checks</a:t>
            </a:r>
            <a:endParaRPr lang="en" dirty="0">
              <a:solidFill>
                <a:schemeClr val="bg1"/>
              </a:solidFill>
            </a:endParaRPr>
          </a:p>
        </p:txBody>
      </p:sp>
      <p:sp>
        <p:nvSpPr>
          <p:cNvPr id="6" name="CuadroTexto 5"/>
          <p:cNvSpPr txBox="1"/>
          <p:nvPr/>
        </p:nvSpPr>
        <p:spPr>
          <a:xfrm>
            <a:off x="4840864" y="2439261"/>
            <a:ext cx="2359878" cy="307777"/>
          </a:xfrm>
          <a:prstGeom prst="rect">
            <a:avLst/>
          </a:prstGeom>
          <a:noFill/>
        </p:spPr>
        <p:txBody>
          <a:bodyPr wrap="none" rtlCol="0">
            <a:spAutoFit/>
          </a:bodyPr>
          <a:lstStyle/>
          <a:p>
            <a:r>
              <a:rPr lang="en" dirty="0" smtClean="0">
                <a:solidFill>
                  <a:schemeClr val="bg1"/>
                </a:solidFill>
              </a:rPr>
              <a:t>Creating missing resources</a:t>
            </a:r>
            <a:endParaRPr lang="en" dirty="0">
              <a:solidFill>
                <a:schemeClr val="bg1"/>
              </a:solidFill>
            </a:endParaRPr>
          </a:p>
        </p:txBody>
      </p:sp>
      <p:sp>
        <p:nvSpPr>
          <p:cNvPr id="7" name="CuadroTexto 6"/>
          <p:cNvSpPr txBox="1"/>
          <p:nvPr/>
        </p:nvSpPr>
        <p:spPr>
          <a:xfrm>
            <a:off x="4840864" y="3577096"/>
            <a:ext cx="983112" cy="307777"/>
          </a:xfrm>
          <a:prstGeom prst="rect">
            <a:avLst/>
          </a:prstGeom>
          <a:noFill/>
        </p:spPr>
        <p:txBody>
          <a:bodyPr wrap="none" rtlCol="0">
            <a:spAutoFit/>
          </a:bodyPr>
          <a:lstStyle/>
          <a:p>
            <a:r>
              <a:rPr lang="en" dirty="0" smtClean="0">
                <a:solidFill>
                  <a:schemeClr val="bg1"/>
                </a:solidFill>
              </a:rPr>
              <a:t>Deploying</a:t>
            </a:r>
            <a:endParaRPr lang="en" dirty="0">
              <a:solidFill>
                <a:schemeClr val="bg1"/>
              </a:solidFill>
            </a:endParaRPr>
          </a:p>
        </p:txBody>
      </p:sp>
      <p:cxnSp>
        <p:nvCxnSpPr>
          <p:cNvPr id="9" name="Conector recto de flecha 8"/>
          <p:cNvCxnSpPr>
            <a:stCxn id="7" idx="1"/>
          </p:cNvCxnSpPr>
          <p:nvPr/>
        </p:nvCxnSpPr>
        <p:spPr>
          <a:xfrm flipH="1" flipV="1">
            <a:off x="4044317" y="3728339"/>
            <a:ext cx="796547" cy="264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Conector recto de flecha 10"/>
          <p:cNvCxnSpPr>
            <a:stCxn id="6" idx="1"/>
          </p:cNvCxnSpPr>
          <p:nvPr/>
        </p:nvCxnSpPr>
        <p:spPr>
          <a:xfrm flipH="1">
            <a:off x="3739086" y="2593150"/>
            <a:ext cx="110177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Conector recto de flecha 12"/>
          <p:cNvCxnSpPr>
            <a:stCxn id="5" idx="1"/>
          </p:cNvCxnSpPr>
          <p:nvPr/>
        </p:nvCxnSpPr>
        <p:spPr>
          <a:xfrm flipH="1" flipV="1">
            <a:off x="4044317" y="1558925"/>
            <a:ext cx="796547" cy="67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CuadroTexto 14"/>
          <p:cNvSpPr txBox="1"/>
          <p:nvPr/>
        </p:nvSpPr>
        <p:spPr>
          <a:xfrm>
            <a:off x="4840864" y="2978667"/>
            <a:ext cx="2849308" cy="307777"/>
          </a:xfrm>
          <a:prstGeom prst="rect">
            <a:avLst/>
          </a:prstGeom>
          <a:noFill/>
        </p:spPr>
        <p:txBody>
          <a:bodyPr wrap="none" rtlCol="0">
            <a:spAutoFit/>
          </a:bodyPr>
          <a:lstStyle/>
          <a:p>
            <a:r>
              <a:rPr lang="en" dirty="0" smtClean="0">
                <a:solidFill>
                  <a:schemeClr val="bg1"/>
                </a:solidFill>
              </a:rPr>
              <a:t>Assigning a role to each resource</a:t>
            </a:r>
            <a:endParaRPr lang="en" dirty="0">
              <a:solidFill>
                <a:schemeClr val="bg1"/>
              </a:solidFill>
            </a:endParaRPr>
          </a:p>
        </p:txBody>
      </p:sp>
      <p:cxnSp>
        <p:nvCxnSpPr>
          <p:cNvPr id="17" name="Conector recto de flecha 16"/>
          <p:cNvCxnSpPr>
            <a:stCxn id="15" idx="1"/>
          </p:cNvCxnSpPr>
          <p:nvPr/>
        </p:nvCxnSpPr>
        <p:spPr>
          <a:xfrm flipH="1" flipV="1">
            <a:off x="3450206" y="3128752"/>
            <a:ext cx="1390658" cy="38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6911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Shape 139"/>
          <p:cNvPicPr preferRelativeResize="0"/>
          <p:nvPr/>
        </p:nvPicPr>
        <p:blipFill rotWithShape="1">
          <a:blip r:embed="rId3">
            <a:alphaModFix/>
          </a:blip>
          <a:srcRect/>
          <a:stretch/>
        </p:blipFill>
        <p:spPr>
          <a:xfrm>
            <a:off x="-2" y="-6462"/>
            <a:ext cx="9167236" cy="5156574"/>
          </a:xfrm>
          <a:prstGeom prst="rect">
            <a:avLst/>
          </a:prstGeom>
          <a:noFill/>
          <a:ln>
            <a:noFill/>
          </a:ln>
        </p:spPr>
      </p:pic>
      <p:sp>
        <p:nvSpPr>
          <p:cNvPr id="140" name="Shape 140"/>
          <p:cNvSpPr txBox="1"/>
          <p:nvPr/>
        </p:nvSpPr>
        <p:spPr>
          <a:xfrm>
            <a:off x="446036" y="1487155"/>
            <a:ext cx="4039778" cy="1791724"/>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LAB:</a:t>
            </a:r>
          </a:p>
          <a:p>
            <a:pPr marL="0" marR="0" lvl="0" indent="0" algn="l" rtl="0">
              <a:spcBef>
                <a:spcPts val="0"/>
              </a:spcBef>
              <a:spcAft>
                <a:spcPts val="0"/>
              </a:spcAft>
              <a:buClr>
                <a:schemeClr val="lt1"/>
              </a:buClr>
              <a:buSzPct val="25000"/>
              <a:buFont typeface="Roboto"/>
              <a:buNone/>
            </a:pPr>
            <a:r>
              <a:rPr lang="en-US" sz="4000" dirty="0" smtClean="0">
                <a:solidFill>
                  <a:schemeClr val="lt1"/>
                </a:solidFill>
                <a:latin typeface="Roboto"/>
                <a:ea typeface="Roboto"/>
                <a:cs typeface="Roboto"/>
                <a:sym typeface="Roboto"/>
              </a:rPr>
              <a:t>Troubleshooting a BOSH deployment</a:t>
            </a: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a:p>
            <a:pPr marL="0" marR="0" lvl="0" indent="0" algn="l" rtl="0">
              <a:spcBef>
                <a:spcPts val="0"/>
              </a:spcBef>
              <a:spcAft>
                <a:spcPts val="0"/>
              </a:spcAft>
              <a:buClr>
                <a:schemeClr val="accent1"/>
              </a:buClr>
              <a:buFont typeface="Source Sans Pro"/>
              <a:buNone/>
            </a:pPr>
            <a:endParaRPr sz="1600" b="0" i="0" u="none" strike="noStrike" cap="none" dirty="0">
              <a:solidFill>
                <a:srgbClr val="FFFFFF"/>
              </a:solidFill>
              <a:latin typeface="Arial"/>
              <a:ea typeface="Arial"/>
              <a:cs typeface="Arial"/>
              <a:sym typeface="Arial"/>
            </a:endParaRPr>
          </a:p>
        </p:txBody>
      </p:sp>
      <p:pic>
        <p:nvPicPr>
          <p:cNvPr id="141" name="Shape 141"/>
          <p:cNvPicPr preferRelativeResize="0"/>
          <p:nvPr/>
        </p:nvPicPr>
        <p:blipFill rotWithShape="1">
          <a:blip r:embed="rId4">
            <a:alphaModFix/>
          </a:blip>
          <a:srcRect/>
          <a:stretch/>
        </p:blipFill>
        <p:spPr>
          <a:xfrm>
            <a:off x="566612" y="0"/>
            <a:ext cx="2045955" cy="801793"/>
          </a:xfrm>
          <a:prstGeom prst="rect">
            <a:avLst/>
          </a:prstGeom>
          <a:noFill/>
          <a:ln>
            <a:noFill/>
          </a:ln>
        </p:spPr>
      </p:pic>
    </p:spTree>
    <p:extLst>
      <p:ext uri="{BB962C8B-B14F-4D97-AF65-F5344CB8AC3E}">
        <p14:creationId xmlns:p14="http://schemas.microsoft.com/office/powerpoint/2010/main" val="473684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a:t>
            </a:r>
          </a:p>
        </p:txBody>
      </p:sp>
      <p:pic>
        <p:nvPicPr>
          <p:cNvPr id="10" name="Imagen 9" descr="Screen Shot 2016-01-10 at 16.10.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979" y="1597081"/>
            <a:ext cx="8579281" cy="2074956"/>
          </a:xfrm>
          <a:prstGeom prst="rect">
            <a:avLst/>
          </a:prstGeom>
        </p:spPr>
      </p:pic>
    </p:spTree>
    <p:extLst>
      <p:ext uri="{BB962C8B-B14F-4D97-AF65-F5344CB8AC3E}">
        <p14:creationId xmlns:p14="http://schemas.microsoft.com/office/powerpoint/2010/main" val="289267769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9868" y="320039"/>
            <a:ext cx="8709999" cy="363558"/>
          </a:xfrm>
        </p:spPr>
        <p:txBody>
          <a:bodyPr/>
          <a:lstStyle/>
          <a:p>
            <a:r>
              <a:rPr lang="en" dirty="0" smtClean="0">
                <a:solidFill>
                  <a:srgbClr val="138A7E"/>
                </a:solidFill>
              </a:rPr>
              <a:t>What is BOSH?</a:t>
            </a:r>
            <a:endParaRPr lang="en" dirty="0">
              <a:solidFill>
                <a:srgbClr val="138A7E"/>
              </a:solidFill>
            </a:endParaRPr>
          </a:p>
        </p:txBody>
      </p:sp>
      <p:sp>
        <p:nvSpPr>
          <p:cNvPr id="3" name="Marcador de texto 2"/>
          <p:cNvSpPr>
            <a:spLocks noGrp="1"/>
          </p:cNvSpPr>
          <p:nvPr>
            <p:ph type="body" idx="1"/>
          </p:nvPr>
        </p:nvSpPr>
        <p:spPr>
          <a:xfrm>
            <a:off x="179869" y="953888"/>
            <a:ext cx="8709999" cy="3499406"/>
          </a:xfrm>
        </p:spPr>
        <p:txBody>
          <a:bodyPr/>
          <a:lstStyle/>
          <a:p>
            <a:pPr marL="177800" indent="0">
              <a:buNone/>
            </a:pPr>
            <a:r>
              <a:rPr lang="en" dirty="0" smtClean="0"/>
              <a:t>BOSH is a</a:t>
            </a:r>
            <a:r>
              <a:rPr lang="en-US" dirty="0" smtClean="0"/>
              <a:t>n OSS</a:t>
            </a:r>
            <a:r>
              <a:rPr lang="en" dirty="0" smtClean="0"/>
              <a:t> project that unifies release engineering, deployment, and lifecycle management of small and large-scale cloud software.</a:t>
            </a:r>
            <a:endParaRPr lang="en-US" dirty="0" smtClean="0"/>
          </a:p>
          <a:p>
            <a:pPr marL="177800" indent="0">
              <a:buNone/>
            </a:pPr>
            <a:endParaRPr lang="en-US" dirty="0" smtClean="0"/>
          </a:p>
          <a:p>
            <a:pPr marL="177800" indent="0">
              <a:buNone/>
            </a:pPr>
            <a:r>
              <a:rPr lang="en" dirty="0" smtClean="0"/>
              <a:t>BOSH </a:t>
            </a:r>
            <a:r>
              <a:rPr lang="en" dirty="0"/>
              <a:t>allows individual developers and teams to easily version, package and deploy software in a reproducible </a:t>
            </a:r>
            <a:r>
              <a:rPr lang="en" dirty="0" smtClean="0"/>
              <a:t>manner</a:t>
            </a:r>
            <a:r>
              <a:rPr lang="en-US" dirty="0" smtClean="0"/>
              <a:t>.</a:t>
            </a:r>
            <a:endParaRPr lang="en-US" dirty="0"/>
          </a:p>
        </p:txBody>
      </p:sp>
    </p:spTree>
    <p:extLst>
      <p:ext uri="{BB962C8B-B14F-4D97-AF65-F5344CB8AC3E}">
        <p14:creationId xmlns:p14="http://schemas.microsoft.com/office/powerpoint/2010/main" val="101980856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BOSH tasks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tasks recent –no-filter</a:t>
            </a:r>
          </a:p>
        </p:txBody>
      </p:sp>
      <p:pic>
        <p:nvPicPr>
          <p:cNvPr id="3" name="Imagen 2" descr="Screen Shot 2016-01-10 at 16.11.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429" y="1411755"/>
            <a:ext cx="8486526" cy="2756351"/>
          </a:xfrm>
          <a:prstGeom prst="rect">
            <a:avLst/>
          </a:prstGeom>
        </p:spPr>
      </p:pic>
    </p:spTree>
    <p:extLst>
      <p:ext uri="{BB962C8B-B14F-4D97-AF65-F5344CB8AC3E}">
        <p14:creationId xmlns:p14="http://schemas.microsoft.com/office/powerpoint/2010/main" val="222683358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Debug a BOSH task</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task 10 --debug</a:t>
            </a:r>
          </a:p>
        </p:txBody>
      </p:sp>
      <p:pic>
        <p:nvPicPr>
          <p:cNvPr id="5" name="Imagen 4" descr="Screen Shot 2016-01-10 at 16.1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852" y="1293710"/>
            <a:ext cx="5712459" cy="3107171"/>
          </a:xfrm>
          <a:prstGeom prst="rect">
            <a:avLst/>
          </a:prstGeom>
        </p:spPr>
      </p:pic>
    </p:spTree>
    <p:extLst>
      <p:ext uri="{BB962C8B-B14F-4D97-AF65-F5344CB8AC3E}">
        <p14:creationId xmlns:p14="http://schemas.microsoft.com/office/powerpoint/2010/main" val="3340444733"/>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List VMs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a:t>
            </a:r>
          </a:p>
        </p:txBody>
      </p:sp>
      <p:pic>
        <p:nvPicPr>
          <p:cNvPr id="8" name="Imagen 7" descr="Screen Shot 2016-01-10 at 12.29.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6693" y="1080547"/>
            <a:ext cx="4480991" cy="3200708"/>
          </a:xfrm>
          <a:prstGeom prst="rect">
            <a:avLst/>
          </a:prstGeom>
        </p:spPr>
      </p:pic>
      <p:sp>
        <p:nvSpPr>
          <p:cNvPr id="14" name="Marcador de texto 2"/>
          <p:cNvSpPr txBox="1">
            <a:spLocks/>
          </p:cNvSpPr>
          <p:nvPr/>
        </p:nvSpPr>
        <p:spPr>
          <a:xfrm>
            <a:off x="5864590" y="1106289"/>
            <a:ext cx="3090684" cy="345057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87313" indent="-87313"/>
            <a:r>
              <a:rPr lang="en" sz="1400" dirty="0">
                <a:solidFill>
                  <a:srgbClr val="138A7E"/>
                </a:solidFill>
              </a:rPr>
              <a:t>running</a:t>
            </a:r>
            <a:r>
              <a:rPr lang="en" sz="1400" dirty="0"/>
              <a:t>: indicates that all release </a:t>
            </a:r>
            <a:r>
              <a:rPr lang="en" sz="1400" dirty="0" smtClean="0"/>
              <a:t>job</a:t>
            </a:r>
            <a:r>
              <a:rPr lang="es-ES_tradnl" sz="1400" dirty="0" smtClean="0"/>
              <a:t>’</a:t>
            </a:r>
            <a:r>
              <a:rPr lang="en" sz="1400" dirty="0" smtClean="0"/>
              <a:t>s </a:t>
            </a:r>
            <a:r>
              <a:rPr lang="en" sz="1400" dirty="0"/>
              <a:t>processes are successfully running at that </a:t>
            </a:r>
            <a:r>
              <a:rPr lang="en" sz="1400" dirty="0" smtClean="0"/>
              <a:t>moment</a:t>
            </a:r>
          </a:p>
          <a:p>
            <a:pPr marL="87313" indent="-87313"/>
            <a:r>
              <a:rPr lang="en" sz="1400" dirty="0" smtClean="0">
                <a:solidFill>
                  <a:srgbClr val="138A7E"/>
                </a:solidFill>
              </a:rPr>
              <a:t>failing</a:t>
            </a:r>
            <a:r>
              <a:rPr lang="en" sz="1400" dirty="0"/>
              <a:t>: indicates one of the release </a:t>
            </a:r>
            <a:r>
              <a:rPr lang="en" sz="1400" dirty="0" smtClean="0"/>
              <a:t>job</a:t>
            </a:r>
            <a:r>
              <a:rPr lang="es-ES_tradnl" sz="1400" dirty="0" smtClean="0"/>
              <a:t>’</a:t>
            </a:r>
            <a:r>
              <a:rPr lang="en" sz="1400" dirty="0" smtClean="0"/>
              <a:t>s </a:t>
            </a:r>
            <a:r>
              <a:rPr lang="en" sz="1400" dirty="0"/>
              <a:t>processes is not successfully running (could be failing to start, or exiting after some time, etc</a:t>
            </a:r>
            <a:r>
              <a:rPr lang="en" sz="1400" dirty="0" smtClean="0"/>
              <a:t>.)</a:t>
            </a:r>
          </a:p>
          <a:p>
            <a:pPr marL="87313" indent="-87313"/>
            <a:r>
              <a:rPr lang="en" sz="1400" dirty="0" smtClean="0">
                <a:solidFill>
                  <a:srgbClr val="138A7E"/>
                </a:solidFill>
              </a:rPr>
              <a:t>unresponsive</a:t>
            </a:r>
            <a:r>
              <a:rPr lang="en" sz="1400" dirty="0"/>
              <a:t>: the Director did not receive any response from the Agent</a:t>
            </a:r>
            <a:endParaRPr lang="en" sz="1400" dirty="0" smtClean="0"/>
          </a:p>
        </p:txBody>
      </p:sp>
    </p:spTree>
    <p:extLst>
      <p:ext uri="{BB962C8B-B14F-4D97-AF65-F5344CB8AC3E}">
        <p14:creationId xmlns:p14="http://schemas.microsoft.com/office/powerpoint/2010/main" val="3510611967"/>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Monitor VM’s state and vitals</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vms --vitals</a:t>
            </a:r>
          </a:p>
        </p:txBody>
      </p:sp>
      <p:pic>
        <p:nvPicPr>
          <p:cNvPr id="3" name="Imagen 2" descr="Screen Shot 2016-01-10 at 12.28.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21" y="1480760"/>
            <a:ext cx="8682746" cy="2293928"/>
          </a:xfrm>
          <a:prstGeom prst="rect">
            <a:avLst/>
          </a:prstGeom>
        </p:spPr>
      </p:pic>
    </p:spTree>
    <p:extLst>
      <p:ext uri="{BB962C8B-B14F-4D97-AF65-F5344CB8AC3E}">
        <p14:creationId xmlns:p14="http://schemas.microsoft.com/office/powerpoint/2010/main" val="42197973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SSH into a VM</a:t>
            </a:r>
            <a:endParaRPr lang="en" dirty="0">
              <a:solidFill>
                <a:srgbClr val="138A7E"/>
              </a:solidFill>
            </a:endParaRPr>
          </a:p>
        </p:txBody>
      </p:sp>
      <p:sp>
        <p:nvSpPr>
          <p:cNvPr id="4" name="Marcador de texto 2"/>
          <p:cNvSpPr>
            <a:spLocks noGrp="1"/>
          </p:cNvSpPr>
          <p:nvPr>
            <p:ph type="body" idx="1"/>
          </p:nvPr>
        </p:nvSpPr>
        <p:spPr>
          <a:xfrm>
            <a:off x="163518" y="953889"/>
            <a:ext cx="2736182" cy="457866"/>
          </a:xfrm>
        </p:spPr>
        <p:txBody>
          <a:bodyPr/>
          <a:lstStyle/>
          <a:p>
            <a:pPr marL="0" indent="0">
              <a:buNone/>
            </a:pPr>
            <a:r>
              <a:rPr lang="en" sz="1400" dirty="0"/>
              <a:t>bosh </a:t>
            </a:r>
            <a:r>
              <a:rPr lang="en" sz="1400" dirty="0" smtClean="0"/>
              <a:t>ssh job/index</a:t>
            </a:r>
          </a:p>
        </p:txBody>
      </p:sp>
      <p:pic>
        <p:nvPicPr>
          <p:cNvPr id="5" name="Imagen 4" descr="Screen Shot 2016-01-10 at 12.31.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9886" y="918028"/>
            <a:ext cx="4058654" cy="3562520"/>
          </a:xfrm>
          <a:prstGeom prst="rect">
            <a:avLst/>
          </a:prstGeom>
        </p:spPr>
      </p:pic>
      <p:sp>
        <p:nvSpPr>
          <p:cNvPr id="6" name="Marcador de texto 2"/>
          <p:cNvSpPr txBox="1">
            <a:spLocks/>
          </p:cNvSpPr>
          <p:nvPr/>
        </p:nvSpPr>
        <p:spPr>
          <a:xfrm>
            <a:off x="6219092" y="3526660"/>
            <a:ext cx="2736182" cy="953888"/>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Font typeface="Arial"/>
              <a:buNone/>
            </a:pPr>
            <a:r>
              <a:rPr lang="en" sz="1400" dirty="0" smtClean="0"/>
              <a:t>Some IaaS set a “secret” root password. By default is “c1oudcw0” (SHHH!!!)</a:t>
            </a:r>
          </a:p>
        </p:txBody>
      </p:sp>
      <p:sp>
        <p:nvSpPr>
          <p:cNvPr id="7" name="Marcador de texto 2"/>
          <p:cNvSpPr txBox="1">
            <a:spLocks/>
          </p:cNvSpPr>
          <p:nvPr/>
        </p:nvSpPr>
        <p:spPr>
          <a:xfrm>
            <a:off x="6018539" y="947996"/>
            <a:ext cx="2980339" cy="1532114"/>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t>The Agent on each VM sends an alert when someone/something tries to log into the system via SSH. Successful and failed attempts are recorded.</a:t>
            </a:r>
            <a:endParaRPr lang="en" sz="1400" dirty="0" smtClean="0"/>
          </a:p>
        </p:txBody>
      </p:sp>
      <p:cxnSp>
        <p:nvCxnSpPr>
          <p:cNvPr id="9" name="Conector recto de flecha 8"/>
          <p:cNvCxnSpPr/>
          <p:nvPr/>
        </p:nvCxnSpPr>
        <p:spPr>
          <a:xfrm flipH="1">
            <a:off x="5630431" y="4028132"/>
            <a:ext cx="550507" cy="32704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481856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Setting a custom root password</a:t>
            </a:r>
            <a:endParaRPr lang="en" dirty="0">
              <a:solidFill>
                <a:srgbClr val="138A7E"/>
              </a:solidFill>
            </a:endParaRPr>
          </a:p>
        </p:txBody>
      </p:sp>
      <p:pic>
        <p:nvPicPr>
          <p:cNvPr id="3" name="Imagen 2" descr="Screen Shot 2016-01-10 at 12.36.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55" y="1211674"/>
            <a:ext cx="6705600" cy="2349500"/>
          </a:xfrm>
          <a:prstGeom prst="rect">
            <a:avLst/>
          </a:prstGeom>
        </p:spPr>
      </p:pic>
      <p:sp>
        <p:nvSpPr>
          <p:cNvPr id="8" name="CuadroTexto 7"/>
          <p:cNvSpPr txBox="1"/>
          <p:nvPr/>
        </p:nvSpPr>
        <p:spPr>
          <a:xfrm>
            <a:off x="1238041" y="3798821"/>
            <a:ext cx="5816742" cy="307777"/>
          </a:xfrm>
          <a:prstGeom prst="rect">
            <a:avLst/>
          </a:prstGeom>
          <a:noFill/>
        </p:spPr>
        <p:txBody>
          <a:bodyPr wrap="none" rtlCol="0">
            <a:spAutoFit/>
          </a:bodyPr>
          <a:lstStyle/>
          <a:p>
            <a:r>
              <a:rPr lang="en" dirty="0" smtClean="0">
                <a:solidFill>
                  <a:schemeClr val="bg1"/>
                </a:solidFill>
              </a:rPr>
              <a:t>Hashed </a:t>
            </a:r>
            <a:r>
              <a:rPr lang="en" dirty="0">
                <a:solidFill>
                  <a:schemeClr val="bg1"/>
                </a:solidFill>
              </a:rPr>
              <a:t>password - Generate SHA hash using </a:t>
            </a:r>
            <a:r>
              <a:rPr lang="en" dirty="0" smtClean="0">
                <a:solidFill>
                  <a:schemeClr val="bg1"/>
                </a:solidFill>
              </a:rPr>
              <a:t>“mkpasswd </a:t>
            </a:r>
            <a:r>
              <a:rPr lang="en" dirty="0">
                <a:solidFill>
                  <a:schemeClr val="bg1"/>
                </a:solidFill>
              </a:rPr>
              <a:t>-m sha-</a:t>
            </a:r>
            <a:r>
              <a:rPr lang="en" dirty="0" smtClean="0">
                <a:solidFill>
                  <a:schemeClr val="bg1"/>
                </a:solidFill>
              </a:rPr>
              <a:t>512”</a:t>
            </a:r>
            <a:endParaRPr lang="en" dirty="0">
              <a:solidFill>
                <a:schemeClr val="bg1"/>
              </a:solidFill>
            </a:endParaRPr>
          </a:p>
        </p:txBody>
      </p:sp>
      <p:cxnSp>
        <p:nvCxnSpPr>
          <p:cNvPr id="10" name="Conector recto de flecha 9"/>
          <p:cNvCxnSpPr>
            <a:stCxn id="8" idx="0"/>
            <a:endCxn id="3" idx="2"/>
          </p:cNvCxnSpPr>
          <p:nvPr/>
        </p:nvCxnSpPr>
        <p:spPr>
          <a:xfrm flipH="1" flipV="1">
            <a:off x="4135955" y="3561174"/>
            <a:ext cx="10457" cy="2376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6282733"/>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health-check</a:t>
            </a:r>
            <a:endParaRPr lang="en" dirty="0">
              <a:solidFill>
                <a:srgbClr val="138A7E"/>
              </a:solidFill>
            </a:endParaRPr>
          </a:p>
        </p:txBody>
      </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“monit summary”</a:t>
            </a:r>
          </a:p>
          <a:p>
            <a:pPr marL="0" indent="0">
              <a:buNone/>
            </a:pPr>
            <a:r>
              <a:rPr lang="en" sz="1400" dirty="0" smtClean="0"/>
              <a:t>“monit (status|start|stop)”</a:t>
            </a:r>
          </a:p>
        </p:txBody>
      </p:sp>
      <p:pic>
        <p:nvPicPr>
          <p:cNvPr id="3" name="Imagen 2" descr="Screen Shot 2016-01-10 at 12.48.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897" y="1083111"/>
            <a:ext cx="3323834" cy="3148235"/>
          </a:xfrm>
          <a:prstGeom prst="rect">
            <a:avLst/>
          </a:prstGeom>
        </p:spPr>
      </p:pic>
      <p:sp>
        <p:nvSpPr>
          <p:cNvPr id="10" name="Marcador de texto 2"/>
          <p:cNvSpPr txBox="1">
            <a:spLocks/>
          </p:cNvSpPr>
          <p:nvPr/>
        </p:nvSpPr>
        <p:spPr>
          <a:xfrm>
            <a:off x="163517" y="1771284"/>
            <a:ext cx="2414815" cy="457866"/>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342900" marR="0" lvl="0" indent="-165100" algn="l" rtl="0">
              <a:lnSpc>
                <a:spcPct val="100000"/>
              </a:lnSpc>
              <a:spcBef>
                <a:spcPts val="560"/>
              </a:spcBef>
              <a:spcAft>
                <a:spcPts val="0"/>
              </a:spcAft>
              <a:buClr>
                <a:schemeClr val="lt1"/>
              </a:buClr>
              <a:buSzPct val="100000"/>
              <a:buFont typeface="Arial"/>
              <a:buChar char="•"/>
              <a:defRPr sz="2800" b="0" i="0" u="none" strike="noStrike" cap="none">
                <a:solidFill>
                  <a:schemeClr val="lt1"/>
                </a:solidFill>
                <a:latin typeface="Arial"/>
                <a:ea typeface="Arial"/>
                <a:cs typeface="Arial"/>
                <a:sym typeface="Arial"/>
                <a:rtl val="0"/>
              </a:defRPr>
            </a:lvl1pPr>
            <a:lvl2pPr marL="742950" marR="0" lvl="1" indent="-133350" algn="l" rtl="0">
              <a:lnSpc>
                <a:spcPct val="100000"/>
              </a:lnSpc>
              <a:spcBef>
                <a:spcPts val="480"/>
              </a:spcBef>
              <a:spcAft>
                <a:spcPts val="0"/>
              </a:spcAft>
              <a:buClr>
                <a:schemeClr val="lt1"/>
              </a:buClr>
              <a:buSzPct val="100000"/>
              <a:buFont typeface="Arial"/>
              <a:buChar char="–"/>
              <a:defRPr sz="2400" b="0" i="0" u="none" strike="noStrike" cap="none">
                <a:solidFill>
                  <a:schemeClr val="lt1"/>
                </a:solidFill>
                <a:latin typeface="Arial"/>
                <a:ea typeface="Arial"/>
                <a:cs typeface="Arial"/>
                <a:sym typeface="Arial"/>
                <a:rtl val="0"/>
              </a:defRPr>
            </a:lvl2pPr>
            <a:lvl3pPr marL="1143000" marR="0" lvl="2" indent="-101600" algn="l" rtl="0">
              <a:lnSpc>
                <a:spcPct val="100000"/>
              </a:lnSpc>
              <a:spcBef>
                <a:spcPts val="400"/>
              </a:spcBef>
              <a:spcAft>
                <a:spcPts val="0"/>
              </a:spcAft>
              <a:buClr>
                <a:schemeClr val="lt1"/>
              </a:buClr>
              <a:buSzPct val="100000"/>
              <a:buFont typeface="Arial"/>
              <a:buChar char="•"/>
              <a:defRPr sz="2000" b="0" i="0" u="none" strike="noStrike" cap="none">
                <a:solidFill>
                  <a:schemeClr val="lt1"/>
                </a:solidFill>
                <a:latin typeface="Arial"/>
                <a:ea typeface="Arial"/>
                <a:cs typeface="Arial"/>
                <a:sym typeface="Arial"/>
                <a:rtl val="0"/>
              </a:defRPr>
            </a:lvl3pPr>
            <a:lvl4pPr marL="1600200" marR="0" lvl="3"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4pPr>
            <a:lvl5pPr marL="2057400" marR="0" lvl="4" indent="-114300" algn="l" rtl="0">
              <a:lnSpc>
                <a:spcPct val="100000"/>
              </a:lnSpc>
              <a:spcBef>
                <a:spcPts val="360"/>
              </a:spcBef>
              <a:spcAft>
                <a:spcPts val="0"/>
              </a:spcAft>
              <a:buClr>
                <a:schemeClr val="lt1"/>
              </a:buClr>
              <a:buSzPct val="100000"/>
              <a:buFont typeface="Arial"/>
              <a:buChar char="»"/>
              <a:defRPr sz="1800" b="0" i="0" u="none" strike="noStrike" cap="none">
                <a:solidFill>
                  <a:schemeClr val="lt1"/>
                </a:solidFill>
                <a:latin typeface="Arial"/>
                <a:ea typeface="Arial"/>
                <a:cs typeface="Arial"/>
                <a:sym typeface="Arial"/>
                <a:rtl val="0"/>
              </a:defRPr>
            </a:lvl5pPr>
            <a:lvl6pPr marL="2514600" marR="0" lvl="5"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6pPr>
            <a:lvl7pPr marL="2971800" marR="0" lvl="6"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7pPr>
            <a:lvl8pPr marL="3429000" marR="0" lvl="7"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8pPr>
            <a:lvl9pPr marL="3886200" marR="0" lvl="8" indent="-1016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Source Sans Pro"/>
                <a:ea typeface="Source Sans Pro"/>
                <a:cs typeface="Source Sans Pro"/>
                <a:sym typeface="Source Sans Pro"/>
                <a:rtl val="0"/>
              </a:defRPr>
            </a:lvl9pPr>
          </a:lstStyle>
          <a:p>
            <a:pPr marL="0" indent="0">
              <a:buNone/>
            </a:pPr>
            <a:r>
              <a:rPr lang="en" sz="1400" dirty="0">
                <a:hlinkClick r:id="rId4"/>
              </a:rPr>
              <a:t>https://mmonit.com/monit/</a:t>
            </a:r>
            <a:endParaRPr lang="en" sz="1400" dirty="0" smtClean="0"/>
          </a:p>
        </p:txBody>
      </p:sp>
    </p:spTree>
    <p:extLst>
      <p:ext uri="{BB962C8B-B14F-4D97-AF65-F5344CB8AC3E}">
        <p14:creationId xmlns:p14="http://schemas.microsoft.com/office/powerpoint/2010/main" val="243223084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Process recovery in action</a:t>
            </a:r>
            <a:endParaRPr lang="en" dirty="0">
              <a:solidFill>
                <a:srgbClr val="138A7E"/>
              </a:solidFill>
            </a:endParaRPr>
          </a:p>
        </p:txBody>
      </p:sp>
      <p:grpSp>
        <p:nvGrpSpPr>
          <p:cNvPr id="6" name="Agrupar 5"/>
          <p:cNvGrpSpPr/>
          <p:nvPr/>
        </p:nvGrpSpPr>
        <p:grpSpPr>
          <a:xfrm>
            <a:off x="272527" y="1274532"/>
            <a:ext cx="8203098" cy="3232856"/>
            <a:chOff x="272527" y="892977"/>
            <a:chExt cx="8203098" cy="3232856"/>
          </a:xfrm>
        </p:grpSpPr>
        <p:pic>
          <p:nvPicPr>
            <p:cNvPr id="4" name="Imagen 3" descr="Screen Shot 2016-01-10 at 12.45.1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28" y="892977"/>
              <a:ext cx="8203097" cy="3232856"/>
            </a:xfrm>
            <a:prstGeom prst="rect">
              <a:avLst/>
            </a:prstGeom>
          </p:spPr>
        </p:pic>
        <p:sp>
          <p:nvSpPr>
            <p:cNvPr id="5" name="Rectángulo 4"/>
            <p:cNvSpPr/>
            <p:nvPr/>
          </p:nvSpPr>
          <p:spPr>
            <a:xfrm>
              <a:off x="2877897" y="3935469"/>
              <a:ext cx="779430"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
          <p:nvSpPr>
            <p:cNvPr id="9" name="Rectángulo 8"/>
            <p:cNvSpPr/>
            <p:nvPr/>
          </p:nvSpPr>
          <p:spPr>
            <a:xfrm>
              <a:off x="272527" y="2828737"/>
              <a:ext cx="5047221" cy="19036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grpSp>
      <p:sp>
        <p:nvSpPr>
          <p:cNvPr id="11" name="Marcador de texto 2"/>
          <p:cNvSpPr>
            <a:spLocks noGrp="1"/>
          </p:cNvSpPr>
          <p:nvPr>
            <p:ph type="body" idx="1"/>
          </p:nvPr>
        </p:nvSpPr>
        <p:spPr>
          <a:xfrm>
            <a:off x="201671" y="910283"/>
            <a:ext cx="6339003" cy="457866"/>
          </a:xfrm>
        </p:spPr>
        <p:txBody>
          <a:bodyPr/>
          <a:lstStyle/>
          <a:p>
            <a:pPr marL="0" indent="0">
              <a:buNone/>
            </a:pPr>
            <a:r>
              <a:rPr lang="en" sz="1400" dirty="0" smtClean="0"/>
              <a:t>If a process dies, the BOSH agent will restart it again automatically</a:t>
            </a:r>
          </a:p>
        </p:txBody>
      </p:sp>
    </p:spTree>
    <p:extLst>
      <p:ext uri="{BB962C8B-B14F-4D97-AF65-F5344CB8AC3E}">
        <p14:creationId xmlns:p14="http://schemas.microsoft.com/office/powerpoint/2010/main" val="256342419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VM health-check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400" dirty="0"/>
              <a:t>The Health Monitor continiously checks </a:t>
            </a:r>
            <a:r>
              <a:rPr lang="en" sz="2400" dirty="0" smtClean="0"/>
              <a:t>the presence </a:t>
            </a:r>
            <a:r>
              <a:rPr lang="en" sz="2400" dirty="0"/>
              <a:t>of the deployed </a:t>
            </a:r>
            <a:r>
              <a:rPr lang="en" sz="2400" dirty="0" smtClean="0"/>
              <a:t>VMs.</a:t>
            </a:r>
          </a:p>
          <a:p>
            <a:pPr marL="179388" indent="-179388"/>
            <a:r>
              <a:rPr lang="en" sz="2400" dirty="0" smtClean="0"/>
              <a:t>The </a:t>
            </a:r>
            <a:r>
              <a:rPr lang="en" sz="2400" dirty="0"/>
              <a:t>Agent on each VM produces a heartbeat every minute and sends it to the Health </a:t>
            </a:r>
            <a:r>
              <a:rPr lang="en" sz="2400" dirty="0" smtClean="0"/>
              <a:t>Monitor.</a:t>
            </a:r>
          </a:p>
          <a:p>
            <a:pPr marL="179388" indent="-179388"/>
            <a:r>
              <a:rPr lang="en" sz="2400" dirty="0"/>
              <a:t>The Health Monitor is extended by a set of plugins. Each plugin is given an opportunity to act on each heartbeat, so in cases of failure it can notify external services or perform actions against the </a:t>
            </a:r>
            <a:r>
              <a:rPr lang="en" sz="2400" dirty="0" smtClean="0"/>
              <a:t>Director.</a:t>
            </a:r>
          </a:p>
        </p:txBody>
      </p:sp>
    </p:spTree>
    <p:extLst>
      <p:ext uri="{BB962C8B-B14F-4D97-AF65-F5344CB8AC3E}">
        <p14:creationId xmlns:p14="http://schemas.microsoft.com/office/powerpoint/2010/main" val="1377836874"/>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Health Monitor plugins</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000" dirty="0">
                <a:solidFill>
                  <a:schemeClr val="accent1"/>
                </a:solidFill>
              </a:rPr>
              <a:t>Event Logger</a:t>
            </a:r>
            <a:r>
              <a:rPr lang="en" sz="2000" dirty="0"/>
              <a:t>: Logs events to a file</a:t>
            </a:r>
          </a:p>
          <a:p>
            <a:pPr marL="179388" indent="-179388"/>
            <a:r>
              <a:rPr lang="en" sz="2000" dirty="0">
                <a:solidFill>
                  <a:srgbClr val="138A7E"/>
                </a:solidFill>
              </a:rPr>
              <a:t>Resurrector</a:t>
            </a:r>
            <a:r>
              <a:rPr lang="en" sz="2000" dirty="0"/>
              <a:t>: Recreates VMs that have stopped heartbeating</a:t>
            </a:r>
          </a:p>
          <a:p>
            <a:pPr marL="179388" indent="-179388"/>
            <a:r>
              <a:rPr lang="en" sz="2000" dirty="0">
                <a:solidFill>
                  <a:srgbClr val="138A7E"/>
                </a:solidFill>
              </a:rPr>
              <a:t>Emailer</a:t>
            </a:r>
            <a:r>
              <a:rPr lang="en" sz="2000" dirty="0"/>
              <a:t>: Sends configurable e-mails on events reciept</a:t>
            </a:r>
          </a:p>
          <a:p>
            <a:pPr marL="179388" indent="-179388"/>
            <a:r>
              <a:rPr lang="en" sz="2000" dirty="0">
                <a:solidFill>
                  <a:srgbClr val="138A7E"/>
                </a:solidFill>
              </a:rPr>
              <a:t>OpenTSDB</a:t>
            </a:r>
            <a:r>
              <a:rPr lang="en" sz="2000" dirty="0"/>
              <a:t>: Sends events to OpenTSDB</a:t>
            </a:r>
          </a:p>
          <a:p>
            <a:pPr marL="179388" indent="-179388"/>
            <a:r>
              <a:rPr lang="en" sz="2000" dirty="0">
                <a:solidFill>
                  <a:srgbClr val="138A7E"/>
                </a:solidFill>
              </a:rPr>
              <a:t>Graphite</a:t>
            </a:r>
            <a:r>
              <a:rPr lang="en" sz="2000" dirty="0"/>
              <a:t>: Sends events to Graphite</a:t>
            </a:r>
          </a:p>
          <a:p>
            <a:pPr marL="179388" indent="-179388"/>
            <a:r>
              <a:rPr lang="en" sz="2000" dirty="0">
                <a:solidFill>
                  <a:srgbClr val="138A7E"/>
                </a:solidFill>
              </a:rPr>
              <a:t>PagerDuty</a:t>
            </a:r>
            <a:r>
              <a:rPr lang="en" sz="2000" dirty="0"/>
              <a:t>: Sends events to PagerDuty.com using their API</a:t>
            </a:r>
          </a:p>
          <a:p>
            <a:pPr marL="179388" indent="-179388"/>
            <a:r>
              <a:rPr lang="en" sz="2000" dirty="0">
                <a:solidFill>
                  <a:srgbClr val="138A7E"/>
                </a:solidFill>
              </a:rPr>
              <a:t>DataDog</a:t>
            </a:r>
            <a:r>
              <a:rPr lang="en" sz="2000" dirty="0"/>
              <a:t>: Sends events to DataDog.com using their API</a:t>
            </a:r>
          </a:p>
          <a:p>
            <a:pPr marL="179388" indent="-179388"/>
            <a:r>
              <a:rPr lang="en" sz="2000" dirty="0">
                <a:solidFill>
                  <a:srgbClr val="138A7E"/>
                </a:solidFill>
              </a:rPr>
              <a:t>AWS CloudWatch</a:t>
            </a:r>
            <a:r>
              <a:rPr lang="en" sz="2000" dirty="0"/>
              <a:t>: Sends events to Amazon’s CloudWatch using their </a:t>
            </a:r>
            <a:r>
              <a:rPr lang="en" sz="2000" dirty="0" smtClean="0"/>
              <a:t>API</a:t>
            </a:r>
          </a:p>
          <a:p>
            <a:pPr marL="0" indent="0">
              <a:buNone/>
            </a:pPr>
            <a:r>
              <a:rPr lang="en" sz="2000" dirty="0" smtClean="0"/>
              <a:t>Configuring Health Monitor: </a:t>
            </a:r>
            <a:r>
              <a:rPr lang="en" sz="2000" dirty="0">
                <a:hlinkClick r:id="rId3"/>
              </a:rPr>
              <a:t>http://bosh.io/docs/hm-config.html</a:t>
            </a:r>
            <a:endParaRPr lang="en" sz="2000" dirty="0" smtClean="0"/>
          </a:p>
        </p:txBody>
      </p:sp>
    </p:spTree>
    <p:extLst>
      <p:ext uri="{BB962C8B-B14F-4D97-AF65-F5344CB8AC3E}">
        <p14:creationId xmlns:p14="http://schemas.microsoft.com/office/powerpoint/2010/main" val="8565781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4418" y="320039"/>
            <a:ext cx="8742702" cy="363558"/>
          </a:xfrm>
        </p:spPr>
        <p:txBody>
          <a:bodyPr/>
          <a:lstStyle/>
          <a:p>
            <a:r>
              <a:rPr lang="en-US" dirty="0" smtClean="0">
                <a:solidFill>
                  <a:srgbClr val="138A7E"/>
                </a:solidFill>
              </a:rPr>
              <a:t>4 principles of modern Release Engineering</a:t>
            </a:r>
            <a:endParaRPr lang="en" dirty="0">
              <a:solidFill>
                <a:srgbClr val="138A7E"/>
              </a:solidFill>
            </a:endParaRPr>
          </a:p>
        </p:txBody>
      </p:sp>
      <p:sp>
        <p:nvSpPr>
          <p:cNvPr id="3" name="Marcador de texto 2"/>
          <p:cNvSpPr>
            <a:spLocks noGrp="1"/>
          </p:cNvSpPr>
          <p:nvPr>
            <p:ph type="body" idx="1"/>
          </p:nvPr>
        </p:nvSpPr>
        <p:spPr>
          <a:xfrm>
            <a:off x="174418" y="959339"/>
            <a:ext cx="8742702" cy="3597520"/>
          </a:xfrm>
        </p:spPr>
        <p:txBody>
          <a:bodyPr/>
          <a:lstStyle/>
          <a:p>
            <a:pPr marL="179388" indent="-179388">
              <a:tabLst>
                <a:tab pos="179388" algn="l"/>
              </a:tabLst>
            </a:pPr>
            <a:r>
              <a:rPr lang="en" dirty="0" smtClean="0">
                <a:solidFill>
                  <a:schemeClr val="accent1"/>
                </a:solidFill>
              </a:rPr>
              <a:t>Identifiability</a:t>
            </a:r>
            <a:r>
              <a:rPr lang="en" dirty="0" smtClean="0"/>
              <a:t>: Being </a:t>
            </a:r>
            <a:r>
              <a:rPr lang="en" dirty="0"/>
              <a:t>able to identify all of the source, tools, environment, and other components that make up a particular </a:t>
            </a:r>
            <a:r>
              <a:rPr lang="en" dirty="0" smtClean="0"/>
              <a:t>release.</a:t>
            </a:r>
          </a:p>
          <a:p>
            <a:pPr marL="179388" indent="-179388">
              <a:tabLst>
                <a:tab pos="179388" algn="l"/>
              </a:tabLst>
            </a:pPr>
            <a:r>
              <a:rPr lang="en" dirty="0" smtClean="0">
                <a:solidFill>
                  <a:srgbClr val="138A7E"/>
                </a:solidFill>
              </a:rPr>
              <a:t>Reproducibility</a:t>
            </a:r>
            <a:r>
              <a:rPr lang="en" dirty="0" smtClean="0"/>
              <a:t>: The </a:t>
            </a:r>
            <a:r>
              <a:rPr lang="en" dirty="0"/>
              <a:t>ability to integrate source, third party components, data, and deployment externals of a software system in order to guarantee operational stability</a:t>
            </a:r>
          </a:p>
        </p:txBody>
      </p:sp>
    </p:spTree>
    <p:extLst>
      <p:ext uri="{BB962C8B-B14F-4D97-AF65-F5344CB8AC3E}">
        <p14:creationId xmlns:p14="http://schemas.microsoft.com/office/powerpoint/2010/main" val="2960304091"/>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err="1" smtClean="0">
                <a:solidFill>
                  <a:srgbClr val="138A7E"/>
                </a:solidFill>
              </a:rPr>
              <a:t>Resurrector</a:t>
            </a:r>
            <a:r>
              <a:rPr lang="en-US" dirty="0" smtClean="0">
                <a:solidFill>
                  <a:srgbClr val="138A7E"/>
                </a:solidFill>
              </a:rPr>
              <a:t> Health Monitor plugin</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179388" indent="-179388"/>
            <a:r>
              <a:rPr lang="en" sz="2200" dirty="0"/>
              <a:t>It’s responsible for automatically recreating VMs that become inaccessible.</a:t>
            </a:r>
            <a:endParaRPr lang="en" sz="2200" dirty="0" smtClean="0"/>
          </a:p>
          <a:p>
            <a:pPr marL="179388" indent="-179388"/>
            <a:r>
              <a:rPr lang="en" sz="2200" dirty="0" smtClean="0"/>
              <a:t>It continiously </a:t>
            </a:r>
            <a:r>
              <a:rPr lang="en" sz="2200" dirty="0"/>
              <a:t>cross-references VMs expected to be running against the VMs that are sending heartbeats. When resurrector does not receive heartbeats for a VM for a certain period of time, it will kick off a task on the Director (scan and fix task) to try to “resurrect” that </a:t>
            </a:r>
            <a:r>
              <a:rPr lang="en" sz="2200" dirty="0" smtClean="0"/>
              <a:t>VM.</a:t>
            </a:r>
          </a:p>
          <a:p>
            <a:pPr marL="179388" indent="-179388"/>
            <a:r>
              <a:rPr lang="en" sz="2200" dirty="0"/>
              <a:t>Under certain conditions the Resurrector will consider the system in the “meltdown” and will stop sending requests to the </a:t>
            </a:r>
            <a:r>
              <a:rPr lang="en" sz="2200" dirty="0" smtClean="0"/>
              <a:t>Director.</a:t>
            </a:r>
          </a:p>
        </p:txBody>
      </p:sp>
    </p:spTree>
    <p:extLst>
      <p:ext uri="{BB962C8B-B14F-4D97-AF65-F5344CB8AC3E}">
        <p14:creationId xmlns:p14="http://schemas.microsoft.com/office/powerpoint/2010/main" val="335490802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Automatic repair with </a:t>
            </a:r>
            <a:r>
              <a:rPr lang="en-US" dirty="0" err="1" smtClean="0">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796659986"/>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483" y="1619249"/>
            <a:ext cx="644400" cy="1965833"/>
            <a:chOff x="5524483" y="1619249"/>
            <a:chExt cx="644400" cy="1965833"/>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70" name="Shape 916"/>
          <p:cNvGrpSpPr/>
          <p:nvPr/>
        </p:nvGrpSpPr>
        <p:grpSpPr>
          <a:xfrm>
            <a:off x="3141707" y="1082308"/>
            <a:ext cx="416578" cy="416578"/>
            <a:chOff x="3169175" y="1107626"/>
            <a:chExt cx="416578" cy="416578"/>
          </a:xfrm>
        </p:grpSpPr>
        <p:sp>
          <p:nvSpPr>
            <p:cNvPr id="71" name="Shape 917"/>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2" name="Shape 918"/>
            <p:cNvSpPr/>
            <p:nvPr/>
          </p:nvSpPr>
          <p:spPr>
            <a:xfrm>
              <a:off x="3196489" y="1134941"/>
              <a:ext cx="361950" cy="361950"/>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3" name="Shape 919"/>
            <p:cNvSpPr/>
            <p:nvPr/>
          </p:nvSpPr>
          <p:spPr>
            <a:xfrm rot="2700000">
              <a:off x="3284593" y="1223046"/>
              <a:ext cx="185737" cy="185737"/>
            </a:xfrm>
            <a:custGeom>
              <a:avLst/>
              <a:gdLst/>
              <a:ahLst/>
              <a:cxnLst/>
              <a:rect l="0" t="0" r="0" b="0"/>
              <a:pathLst>
                <a:path w="120000" h="120000" extrusionOk="0">
                  <a:moveTo>
                    <a:pt x="120000" y="45231"/>
                  </a:moveTo>
                  <a:lnTo>
                    <a:pt x="120000" y="74769"/>
                  </a:lnTo>
                  <a:lnTo>
                    <a:pt x="74768" y="74769"/>
                  </a:lnTo>
                  <a:lnTo>
                    <a:pt x="74768" y="120000"/>
                  </a:lnTo>
                  <a:lnTo>
                    <a:pt x="45231" y="120000"/>
                  </a:lnTo>
                  <a:lnTo>
                    <a:pt x="45231" y="74769"/>
                  </a:lnTo>
                  <a:lnTo>
                    <a:pt x="0" y="74769"/>
                  </a:lnTo>
                  <a:lnTo>
                    <a:pt x="0" y="45231"/>
                  </a:lnTo>
                  <a:lnTo>
                    <a:pt x="45231" y="45231"/>
                  </a:lnTo>
                  <a:lnTo>
                    <a:pt x="45231" y="0"/>
                  </a:lnTo>
                  <a:lnTo>
                    <a:pt x="74768" y="0"/>
                  </a:lnTo>
                  <a:lnTo>
                    <a:pt x="74768" y="45231"/>
                  </a:lnTo>
                  <a:close/>
                </a:path>
              </a:pathLst>
            </a:custGeom>
            <a:solidFill>
              <a:srgbClr val="C0000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74" name="Shape 897"/>
          <p:cNvSpPr/>
          <p:nvPr/>
        </p:nvSpPr>
        <p:spPr>
          <a:xfrm>
            <a:off x="2787081" y="2042951"/>
            <a:ext cx="102588" cy="1542129"/>
          </a:xfrm>
          <a:prstGeom prst="rec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5" name="Shape 898"/>
          <p:cNvSpPr/>
          <p:nvPr/>
        </p:nvSpPr>
        <p:spPr>
          <a:xfrm rot="10800000">
            <a:off x="2724074" y="2041467"/>
            <a:ext cx="228600" cy="197069"/>
          </a:xfrm>
          <a:prstGeom prst="triangle">
            <a:avLst>
              <a:gd name="adj" fmla="val 50000"/>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pic>
        <p:nvPicPr>
          <p:cNvPr id="76" name="Imagen 75" descr="PngMedium-X-icon-103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8137" y="2498690"/>
            <a:ext cx="350922" cy="350922"/>
          </a:xfrm>
          <a:prstGeom prst="rect">
            <a:avLst/>
          </a:prstGeom>
        </p:spPr>
      </p:pic>
    </p:spTree>
    <p:extLst>
      <p:ext uri="{BB962C8B-B14F-4D97-AF65-F5344CB8AC3E}">
        <p14:creationId xmlns:p14="http://schemas.microsoft.com/office/powerpoint/2010/main" val="4064288873"/>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Automatic repair with </a:t>
            </a:r>
            <a:r>
              <a:rPr lang="en-US" dirty="0" err="1">
                <a:solidFill>
                  <a:srgbClr val="138A7E"/>
                </a:solidFill>
              </a:rPr>
              <a:t>Resurrector</a:t>
            </a:r>
            <a:endParaRPr lang="en" dirty="0">
              <a:solidFill>
                <a:srgbClr val="138A7E"/>
              </a:solidFill>
            </a:endParaRPr>
          </a:p>
        </p:txBody>
      </p:sp>
      <p:sp>
        <p:nvSpPr>
          <p:cNvPr id="5" name="Shape 791"/>
          <p:cNvSpPr/>
          <p:nvPr/>
        </p:nvSpPr>
        <p:spPr>
          <a:xfrm>
            <a:off x="366712" y="971550"/>
            <a:ext cx="5576886"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dirty="0">
              <a:solidFill>
                <a:srgbClr val="008881"/>
              </a:solidFill>
              <a:latin typeface="Source Sans Pro"/>
              <a:ea typeface="Source Sans Pro"/>
              <a:cs typeface="Source Sans Pro"/>
              <a:sym typeface="Source Sans Pro"/>
            </a:endParaRPr>
          </a:p>
        </p:txBody>
      </p:sp>
      <p:sp>
        <p:nvSpPr>
          <p:cNvPr id="6" name="Shape 792"/>
          <p:cNvSpPr/>
          <p:nvPr/>
        </p:nvSpPr>
        <p:spPr>
          <a:xfrm>
            <a:off x="5943600" y="971550"/>
            <a:ext cx="2856952" cy="3428998"/>
          </a:xfrm>
          <a:prstGeom prst="roundRect">
            <a:avLst>
              <a:gd name="adj" fmla="val 8224"/>
            </a:avLst>
          </a:prstGeom>
          <a:gradFill>
            <a:gsLst>
              <a:gs pos="0">
                <a:srgbClr val="D8D8D8"/>
              </a:gs>
              <a:gs pos="100000">
                <a:srgbClr val="F2F2F2"/>
              </a:gs>
            </a:gsLst>
            <a:lin ang="5400000" scaled="0"/>
          </a:gradFill>
          <a:ln w="9525" cap="flat" cmpd="sng">
            <a:solidFill>
              <a:srgbClr val="7F7F7F"/>
            </a:solidFill>
            <a:prstDash val="solid"/>
            <a:round/>
            <a:headEnd type="none" w="med" len="med"/>
            <a:tailEnd type="none" w="med" len="med"/>
          </a:ln>
        </p:spPr>
        <p:txBody>
          <a:bodyPr lIns="91425" tIns="0" rIns="91425" bIns="0" anchor="b" anchorCtr="0">
            <a:noAutofit/>
          </a:bodyPr>
          <a:lstStyle/>
          <a:p>
            <a:pPr marL="0" marR="0" lvl="0" indent="0" algn="ctr" rtl="0">
              <a:spcBef>
                <a:spcPts val="0"/>
              </a:spcBef>
              <a:spcAft>
                <a:spcPts val="0"/>
              </a:spcAft>
              <a:buNone/>
            </a:pPr>
            <a:endParaRPr sz="1600">
              <a:solidFill>
                <a:srgbClr val="008881"/>
              </a:solidFill>
              <a:latin typeface="Source Sans Pro"/>
              <a:ea typeface="Source Sans Pro"/>
              <a:cs typeface="Source Sans Pro"/>
              <a:sym typeface="Source Sans Pro"/>
            </a:endParaRPr>
          </a:p>
        </p:txBody>
      </p:sp>
      <p:sp>
        <p:nvSpPr>
          <p:cNvPr id="8" name="Shape 793"/>
          <p:cNvSpPr/>
          <p:nvPr/>
        </p:nvSpPr>
        <p:spPr>
          <a:xfrm>
            <a:off x="6990118" y="4031217"/>
            <a:ext cx="1696681"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IaaS</a:t>
            </a:r>
          </a:p>
        </p:txBody>
      </p:sp>
      <p:sp>
        <p:nvSpPr>
          <p:cNvPr id="9" name="Shape 794"/>
          <p:cNvSpPr/>
          <p:nvPr/>
        </p:nvSpPr>
        <p:spPr>
          <a:xfrm>
            <a:off x="2362200" y="4031217"/>
            <a:ext cx="3487928" cy="369332"/>
          </a:xfrm>
          <a:prstGeom prst="rect">
            <a:avLst/>
          </a:prstGeom>
          <a:noFill/>
          <a:ln>
            <a:noFill/>
          </a:ln>
        </p:spPr>
        <p:txBody>
          <a:bodyPr lIns="91425" tIns="45700" rIns="91425" bIns="45700" anchor="t" anchorCtr="0">
            <a:noAutofit/>
          </a:bodyPr>
          <a:lstStyle/>
          <a:p>
            <a:pPr marL="0" marR="0" lvl="0" indent="0" algn="r" rtl="0">
              <a:spcBef>
                <a:spcPts val="0"/>
              </a:spcBef>
              <a:spcAft>
                <a:spcPts val="0"/>
              </a:spcAft>
              <a:buSzPct val="25000"/>
              <a:buNone/>
            </a:pPr>
            <a:r>
              <a:rPr lang="en-US" sz="1800">
                <a:solidFill>
                  <a:srgbClr val="138A7E"/>
                </a:solidFill>
                <a:latin typeface="Calibri"/>
                <a:ea typeface="Calibri"/>
                <a:cs typeface="Calibri"/>
                <a:sym typeface="Calibri"/>
              </a:rPr>
              <a:t>BOSH</a:t>
            </a:r>
          </a:p>
        </p:txBody>
      </p:sp>
      <p:grpSp>
        <p:nvGrpSpPr>
          <p:cNvPr id="10" name="Shape 795"/>
          <p:cNvGrpSpPr/>
          <p:nvPr/>
        </p:nvGrpSpPr>
        <p:grpSpPr>
          <a:xfrm>
            <a:off x="6168883" y="1215517"/>
            <a:ext cx="2406384" cy="807464"/>
            <a:chOff x="6168883" y="1428750"/>
            <a:chExt cx="2406384" cy="807464"/>
          </a:xfrm>
        </p:grpSpPr>
        <p:sp>
          <p:nvSpPr>
            <p:cNvPr id="11" name="Shape 796"/>
            <p:cNvSpPr/>
            <p:nvPr/>
          </p:nvSpPr>
          <p:spPr>
            <a:xfrm>
              <a:off x="6168883" y="14287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Master</a:t>
              </a:r>
              <a:endParaRPr lang="en-US" sz="1200" b="1" dirty="0">
                <a:solidFill>
                  <a:schemeClr val="lt1"/>
                </a:solidFill>
                <a:latin typeface="Source Sans Pro"/>
                <a:ea typeface="Source Sans Pro"/>
                <a:cs typeface="Source Sans Pro"/>
                <a:sym typeface="Source Sans Pro"/>
              </a:endParaRPr>
            </a:p>
          </p:txBody>
        </p:sp>
        <p:sp>
          <p:nvSpPr>
            <p:cNvPr id="12" name="Shape 797"/>
            <p:cNvSpPr/>
            <p:nvPr/>
          </p:nvSpPr>
          <p:spPr>
            <a:xfrm>
              <a:off x="6248400" y="15049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13" name="Shape 798"/>
            <p:cNvGrpSpPr/>
            <p:nvPr/>
          </p:nvGrpSpPr>
          <p:grpSpPr>
            <a:xfrm>
              <a:off x="8176597" y="1504950"/>
              <a:ext cx="333373" cy="228600"/>
              <a:chOff x="7558089" y="1504950"/>
              <a:chExt cx="333373" cy="228600"/>
            </a:xfrm>
          </p:grpSpPr>
          <p:sp>
            <p:nvSpPr>
              <p:cNvPr id="14" name="Shape 799"/>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15" name="Shape 800"/>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16" name="Shape 801"/>
          <p:cNvGrpSpPr/>
          <p:nvPr/>
        </p:nvGrpSpPr>
        <p:grpSpPr>
          <a:xfrm>
            <a:off x="6168883" y="2198433"/>
            <a:ext cx="2406384" cy="807464"/>
            <a:chOff x="6168883" y="2297685"/>
            <a:chExt cx="2406384" cy="807464"/>
          </a:xfrm>
        </p:grpSpPr>
        <p:sp>
          <p:nvSpPr>
            <p:cNvPr id="17" name="Shape 802"/>
            <p:cNvSpPr/>
            <p:nvPr/>
          </p:nvSpPr>
          <p:spPr>
            <a:xfrm>
              <a:off x="6168883" y="2297685"/>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19" name="Shape 804"/>
            <p:cNvSpPr/>
            <p:nvPr/>
          </p:nvSpPr>
          <p:spPr>
            <a:xfrm>
              <a:off x="6248400" y="2373885"/>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0" name="Shape 805"/>
            <p:cNvGrpSpPr/>
            <p:nvPr/>
          </p:nvGrpSpPr>
          <p:grpSpPr>
            <a:xfrm>
              <a:off x="8176597" y="2373886"/>
              <a:ext cx="333373" cy="228600"/>
              <a:chOff x="7558089" y="1504950"/>
              <a:chExt cx="333373" cy="228600"/>
            </a:xfrm>
          </p:grpSpPr>
          <p:sp>
            <p:nvSpPr>
              <p:cNvPr id="21" name="Shape 806"/>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2" name="Shape 807"/>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23" name="Shape 808"/>
          <p:cNvGrpSpPr/>
          <p:nvPr/>
        </p:nvGrpSpPr>
        <p:grpSpPr>
          <a:xfrm>
            <a:off x="6168883" y="3181350"/>
            <a:ext cx="2406384" cy="807464"/>
            <a:chOff x="6168883" y="3181350"/>
            <a:chExt cx="2406384" cy="807464"/>
          </a:xfrm>
        </p:grpSpPr>
        <p:sp>
          <p:nvSpPr>
            <p:cNvPr id="24" name="Shape 809"/>
            <p:cNvSpPr/>
            <p:nvPr/>
          </p:nvSpPr>
          <p:spPr>
            <a:xfrm>
              <a:off x="6168883" y="3181350"/>
              <a:ext cx="2406384" cy="807464"/>
            </a:xfrm>
            <a:prstGeom prst="roundRect">
              <a:avLst>
                <a:gd name="adj" fmla="val 4579"/>
              </a:avLst>
            </a:prstGeom>
            <a:solidFill>
              <a:srgbClr val="33928A"/>
            </a:solidFill>
            <a:ln>
              <a:noFill/>
            </a:ln>
          </p:spPr>
          <p:txBody>
            <a:bodyPr lIns="0" tIns="0" rIns="0" bIns="91425" anchor="b" anchorCtr="0">
              <a:noAutofit/>
            </a:bodyPr>
            <a:lstStyle/>
            <a:p>
              <a:pPr marL="0" marR="0" lvl="0" indent="0" algn="ctr" rtl="0">
                <a:spcBef>
                  <a:spcPts val="0"/>
                </a:spcBef>
                <a:spcAft>
                  <a:spcPts val="0"/>
                </a:spcAft>
                <a:buSzPct val="25000"/>
                <a:buNone/>
              </a:pPr>
              <a:r>
                <a:rPr lang="en-US" sz="1200" b="1" dirty="0">
                  <a:solidFill>
                    <a:schemeClr val="lt1"/>
                  </a:solidFill>
                  <a:latin typeface="Source Sans Pro"/>
                  <a:ea typeface="Source Sans Pro"/>
                  <a:cs typeface="Source Sans Pro"/>
                  <a:sym typeface="Source Sans Pro"/>
                </a:rPr>
                <a:t>      </a:t>
              </a:r>
              <a:r>
                <a:rPr lang="en-US" sz="1200" b="1" dirty="0" err="1" smtClean="0">
                  <a:solidFill>
                    <a:schemeClr val="lt1"/>
                  </a:solidFill>
                  <a:latin typeface="Source Sans Pro"/>
                  <a:ea typeface="Source Sans Pro"/>
                  <a:cs typeface="Source Sans Pro"/>
                  <a:sym typeface="Source Sans Pro"/>
                </a:rPr>
                <a:t>Redis</a:t>
              </a:r>
              <a:r>
                <a:rPr lang="en-US" sz="1200" b="1" dirty="0" smtClean="0">
                  <a:solidFill>
                    <a:schemeClr val="lt1"/>
                  </a:solidFill>
                  <a:latin typeface="Source Sans Pro"/>
                  <a:ea typeface="Source Sans Pro"/>
                  <a:cs typeface="Source Sans Pro"/>
                  <a:sym typeface="Source Sans Pro"/>
                </a:rPr>
                <a:t> Slave</a:t>
              </a:r>
              <a:endParaRPr lang="en-US" sz="1200" b="1" dirty="0">
                <a:solidFill>
                  <a:schemeClr val="lt1"/>
                </a:solidFill>
                <a:latin typeface="Source Sans Pro"/>
                <a:ea typeface="Source Sans Pro"/>
                <a:cs typeface="Source Sans Pro"/>
                <a:sym typeface="Source Sans Pro"/>
              </a:endParaRPr>
            </a:p>
          </p:txBody>
        </p:sp>
        <p:sp>
          <p:nvSpPr>
            <p:cNvPr id="26" name="Shape 811"/>
            <p:cNvSpPr/>
            <p:nvPr/>
          </p:nvSpPr>
          <p:spPr>
            <a:xfrm>
              <a:off x="6248400" y="3257550"/>
              <a:ext cx="609599" cy="228600"/>
            </a:xfrm>
            <a:prstGeom prst="roundRect">
              <a:avLst>
                <a:gd name="adj" fmla="val 16667"/>
              </a:avLst>
            </a:prstGeom>
            <a:solidFill>
              <a:srgbClr val="00685D"/>
            </a:solidFill>
            <a:ln>
              <a:noFill/>
            </a:ln>
          </p:spPr>
          <p:txBody>
            <a:bodyPr lIns="0" tIns="0" rIns="0" bIns="0" anchor="ctr" anchorCtr="0">
              <a:noAutofit/>
            </a:bodyPr>
            <a:lstStyle/>
            <a:p>
              <a:pPr marL="0" marR="0" lvl="0" indent="0" algn="ctr" rtl="0">
                <a:spcBef>
                  <a:spcPts val="0"/>
                </a:spcBef>
                <a:buSzPct val="25000"/>
                <a:buNone/>
              </a:pPr>
              <a:r>
                <a:rPr lang="en-US" sz="1000" b="1">
                  <a:solidFill>
                    <a:schemeClr val="lt1"/>
                  </a:solidFill>
                  <a:latin typeface="Source Sans Pro"/>
                  <a:ea typeface="Source Sans Pro"/>
                  <a:cs typeface="Source Sans Pro"/>
                  <a:sym typeface="Source Sans Pro"/>
                </a:rPr>
                <a:t>AGENT</a:t>
              </a:r>
            </a:p>
          </p:txBody>
        </p:sp>
        <p:grpSp>
          <p:nvGrpSpPr>
            <p:cNvPr id="27" name="Shape 812"/>
            <p:cNvGrpSpPr/>
            <p:nvPr/>
          </p:nvGrpSpPr>
          <p:grpSpPr>
            <a:xfrm>
              <a:off x="8177852" y="3257550"/>
              <a:ext cx="333373" cy="228600"/>
              <a:chOff x="7558089" y="1504950"/>
              <a:chExt cx="333373" cy="228600"/>
            </a:xfrm>
          </p:grpSpPr>
          <p:sp>
            <p:nvSpPr>
              <p:cNvPr id="28" name="Shape 813"/>
              <p:cNvSpPr/>
              <p:nvPr/>
            </p:nvSpPr>
            <p:spPr>
              <a:xfrm>
                <a:off x="7573959" y="1504950"/>
                <a:ext cx="304799" cy="228600"/>
              </a:xfrm>
              <a:prstGeom prst="roundRect">
                <a:avLst>
                  <a:gd name="adj" fmla="val 16667"/>
                </a:avLst>
              </a:prstGeom>
              <a:solidFill>
                <a:schemeClr val="lt1"/>
              </a:solidFill>
              <a:ln>
                <a:noFill/>
              </a:ln>
            </p:spPr>
            <p:txBody>
              <a:bodyPr lIns="0" tIns="0" rIns="0" bIns="0" anchor="ctr" anchorCtr="0">
                <a:noAutofit/>
              </a:bodyPr>
              <a:lstStyle/>
              <a:p>
                <a:pPr marL="0" marR="0" lvl="0" indent="0" algn="ctr" rtl="0">
                  <a:spcBef>
                    <a:spcPts val="0"/>
                  </a:spcBef>
                  <a:buNone/>
                </a:pPr>
                <a:endParaRPr sz="1000" b="1">
                  <a:solidFill>
                    <a:schemeClr val="lt1"/>
                  </a:solidFill>
                  <a:latin typeface="Source Sans Pro"/>
                  <a:ea typeface="Source Sans Pro"/>
                  <a:cs typeface="Source Sans Pro"/>
                  <a:sym typeface="Source Sans Pro"/>
                </a:endParaRPr>
              </a:p>
            </p:txBody>
          </p:sp>
          <p:sp>
            <p:nvSpPr>
              <p:cNvPr id="29" name="Shape 814"/>
              <p:cNvSpPr/>
              <p:nvPr/>
            </p:nvSpPr>
            <p:spPr>
              <a:xfrm>
                <a:off x="7558089" y="1524000"/>
                <a:ext cx="333373" cy="188119"/>
              </a:xfrm>
              <a:custGeom>
                <a:avLst/>
                <a:gdLst/>
                <a:ahLst/>
                <a:cxnLst/>
                <a:rect l="0" t="0" r="0" b="0"/>
                <a:pathLst>
                  <a:path w="120000" h="120000" extrusionOk="0">
                    <a:moveTo>
                      <a:pt x="0" y="64083"/>
                    </a:moveTo>
                    <a:lnTo>
                      <a:pt x="21924" y="62222"/>
                    </a:lnTo>
                    <a:lnTo>
                      <a:pt x="29931" y="17778"/>
                    </a:lnTo>
                    <a:lnTo>
                      <a:pt x="41940" y="99999"/>
                    </a:lnTo>
                    <a:lnTo>
                      <a:pt x="51947" y="57777"/>
                    </a:lnTo>
                    <a:lnTo>
                      <a:pt x="67960" y="57777"/>
                    </a:lnTo>
                    <a:lnTo>
                      <a:pt x="77967" y="0"/>
                    </a:lnTo>
                    <a:lnTo>
                      <a:pt x="89977" y="120000"/>
                    </a:lnTo>
                    <a:lnTo>
                      <a:pt x="97983" y="53333"/>
                    </a:lnTo>
                    <a:lnTo>
                      <a:pt x="117998" y="53333"/>
                    </a:lnTo>
                    <a:lnTo>
                      <a:pt x="120000" y="55555"/>
                    </a:lnTo>
                  </a:path>
                </a:pathLst>
              </a:custGeom>
              <a:noFill/>
              <a:ln w="19050" cap="flat" cmpd="sng">
                <a:solidFill>
                  <a:srgbClr val="33928A"/>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grpSp>
        <p:nvGrpSpPr>
          <p:cNvPr id="30" name="Shape 815"/>
          <p:cNvGrpSpPr/>
          <p:nvPr/>
        </p:nvGrpSpPr>
        <p:grpSpPr>
          <a:xfrm>
            <a:off x="3686175" y="2464185"/>
            <a:ext cx="1838202" cy="443726"/>
            <a:chOff x="3429000" y="2464185"/>
            <a:chExt cx="1838202" cy="443726"/>
          </a:xfrm>
        </p:grpSpPr>
        <p:sp>
          <p:nvSpPr>
            <p:cNvPr id="31" name="Shape 816"/>
            <p:cNvSpPr/>
            <p:nvPr/>
          </p:nvSpPr>
          <p:spPr>
            <a:xfrm>
              <a:off x="3429000" y="2464185"/>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Message Bus</a:t>
              </a:r>
            </a:p>
          </p:txBody>
        </p:sp>
        <p:sp>
          <p:nvSpPr>
            <p:cNvPr id="32" name="Shape 817"/>
            <p:cNvSpPr/>
            <p:nvPr/>
          </p:nvSpPr>
          <p:spPr>
            <a:xfrm rot="-10345447">
              <a:off x="3670460" y="2585196"/>
              <a:ext cx="239023" cy="210912"/>
            </a:xfrm>
            <a:custGeom>
              <a:avLst/>
              <a:gdLst/>
              <a:ahLst/>
              <a:cxnLst/>
              <a:rect l="0" t="0" r="0" b="0"/>
              <a:pathLst>
                <a:path w="120000" h="120000" extrusionOk="0">
                  <a:moveTo>
                    <a:pt x="31908" y="81758"/>
                  </a:moveTo>
                  <a:cubicBezTo>
                    <a:pt x="37215" y="80959"/>
                    <a:pt x="40945" y="75434"/>
                    <a:pt x="40239" y="69420"/>
                  </a:cubicBezTo>
                  <a:cubicBezTo>
                    <a:pt x="39533" y="63405"/>
                    <a:pt x="34659" y="59178"/>
                    <a:pt x="29351" y="59978"/>
                  </a:cubicBezTo>
                  <a:cubicBezTo>
                    <a:pt x="24044" y="60778"/>
                    <a:pt x="20314" y="66302"/>
                    <a:pt x="21020" y="72317"/>
                  </a:cubicBezTo>
                  <a:cubicBezTo>
                    <a:pt x="21726" y="78331"/>
                    <a:pt x="26600" y="82558"/>
                    <a:pt x="31908" y="81758"/>
                  </a:cubicBezTo>
                  <a:close/>
                  <a:moveTo>
                    <a:pt x="60910" y="77387"/>
                  </a:moveTo>
                  <a:cubicBezTo>
                    <a:pt x="66217" y="76587"/>
                    <a:pt x="69947" y="71063"/>
                    <a:pt x="69241" y="65049"/>
                  </a:cubicBezTo>
                  <a:cubicBezTo>
                    <a:pt x="68535" y="59034"/>
                    <a:pt x="63661" y="54807"/>
                    <a:pt x="58353" y="55607"/>
                  </a:cubicBezTo>
                  <a:cubicBezTo>
                    <a:pt x="53046" y="56407"/>
                    <a:pt x="49316" y="61931"/>
                    <a:pt x="50022" y="67945"/>
                  </a:cubicBezTo>
                  <a:cubicBezTo>
                    <a:pt x="50728" y="73960"/>
                    <a:pt x="55602" y="78187"/>
                    <a:pt x="60910" y="77387"/>
                  </a:cubicBezTo>
                  <a:close/>
                  <a:moveTo>
                    <a:pt x="89912" y="73016"/>
                  </a:moveTo>
                  <a:cubicBezTo>
                    <a:pt x="95219" y="72216"/>
                    <a:pt x="98949" y="66692"/>
                    <a:pt x="98243" y="60677"/>
                  </a:cubicBezTo>
                  <a:cubicBezTo>
                    <a:pt x="97537" y="54663"/>
                    <a:pt x="92663" y="50435"/>
                    <a:pt x="87355" y="51235"/>
                  </a:cubicBezTo>
                  <a:cubicBezTo>
                    <a:pt x="82048" y="52035"/>
                    <a:pt x="78318" y="57560"/>
                    <a:pt x="79024" y="63574"/>
                  </a:cubicBezTo>
                  <a:cubicBezTo>
                    <a:pt x="79730" y="69588"/>
                    <a:pt x="84604" y="73816"/>
                    <a:pt x="89912" y="73016"/>
                  </a:cubicBezTo>
                  <a:close/>
                  <a:moveTo>
                    <a:pt x="66214" y="119233"/>
                  </a:moveTo>
                  <a:cubicBezTo>
                    <a:pt x="33257" y="124200"/>
                    <a:pt x="3759" y="104520"/>
                    <a:pt x="327" y="75276"/>
                  </a:cubicBezTo>
                  <a:cubicBezTo>
                    <a:pt x="-3104" y="46032"/>
                    <a:pt x="20829" y="18299"/>
                    <a:pt x="53785" y="13331"/>
                  </a:cubicBezTo>
                  <a:cubicBezTo>
                    <a:pt x="60361" y="12340"/>
                    <a:pt x="66799" y="12330"/>
                    <a:pt x="72892" y="13435"/>
                  </a:cubicBezTo>
                  <a:cubicBezTo>
                    <a:pt x="87098" y="13167"/>
                    <a:pt x="101300" y="8647"/>
                    <a:pt x="115504" y="0"/>
                  </a:cubicBezTo>
                  <a:cubicBezTo>
                    <a:pt x="111514" y="10106"/>
                    <a:pt x="108615" y="20212"/>
                    <a:pt x="106908" y="30341"/>
                  </a:cubicBezTo>
                  <a:cubicBezTo>
                    <a:pt x="113870" y="37567"/>
                    <a:pt x="118443" y="46814"/>
                    <a:pt x="119672" y="57288"/>
                  </a:cubicBezTo>
                  <a:cubicBezTo>
                    <a:pt x="123104" y="86532"/>
                    <a:pt x="99170" y="114265"/>
                    <a:pt x="66214" y="119233"/>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sp>
        <p:nvSpPr>
          <p:cNvPr id="33" name="Shape 818"/>
          <p:cNvSpPr/>
          <p:nvPr/>
        </p:nvSpPr>
        <p:spPr>
          <a:xfrm>
            <a:off x="609599" y="1619250"/>
            <a:ext cx="2428875" cy="2369563"/>
          </a:xfrm>
          <a:prstGeom prst="roundRect">
            <a:avLst>
              <a:gd name="adj" fmla="val 4579"/>
            </a:avLst>
          </a:prstGeom>
          <a:solidFill>
            <a:srgbClr val="33928A"/>
          </a:solidFill>
          <a:ln>
            <a:noFill/>
          </a:ln>
        </p:spPr>
        <p:txBody>
          <a:bodyPr lIns="320025" tIns="91425" rIns="0" bIns="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Health Monitor</a:t>
            </a:r>
          </a:p>
        </p:txBody>
      </p:sp>
      <p:sp>
        <p:nvSpPr>
          <p:cNvPr id="34" name="Shape 819"/>
          <p:cNvSpPr/>
          <p:nvPr/>
        </p:nvSpPr>
        <p:spPr>
          <a:xfrm>
            <a:off x="721749" y="1740555"/>
            <a:ext cx="221226" cy="195188"/>
          </a:xfrm>
          <a:prstGeom prst="heart">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35" name="Shape 820"/>
          <p:cNvSpPr/>
          <p:nvPr/>
        </p:nvSpPr>
        <p:spPr>
          <a:xfrm>
            <a:off x="721749" y="2042951"/>
            <a:ext cx="1897626" cy="1835025"/>
          </a:xfrm>
          <a:prstGeom prst="roundRect">
            <a:avLst>
              <a:gd name="adj" fmla="val 2320"/>
            </a:avLst>
          </a:prstGeom>
          <a:noFill/>
          <a:ln w="25400" cap="flat" cmpd="sng">
            <a:solidFill>
              <a:schemeClr val="lt1"/>
            </a:solidFill>
            <a:prstDash val="solid"/>
            <a:round/>
            <a:headEnd type="none" w="med" len="med"/>
            <a:tailEnd type="none" w="med" len="med"/>
          </a:ln>
        </p:spPr>
        <p:txBody>
          <a:bodyPr lIns="91425" tIns="45700" rIns="91425" bIns="45700" anchor="t"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Responses:</a:t>
            </a:r>
          </a:p>
        </p:txBody>
      </p:sp>
      <p:cxnSp>
        <p:nvCxnSpPr>
          <p:cNvPr id="36" name="Shape 821"/>
          <p:cNvCxnSpPr/>
          <p:nvPr/>
        </p:nvCxnSpPr>
        <p:spPr>
          <a:xfrm>
            <a:off x="721749" y="23477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7" name="Shape 822"/>
          <p:cNvCxnSpPr/>
          <p:nvPr/>
        </p:nvCxnSpPr>
        <p:spPr>
          <a:xfrm>
            <a:off x="721749" y="26018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8" name="Shape 823"/>
          <p:cNvCxnSpPr/>
          <p:nvPr/>
        </p:nvCxnSpPr>
        <p:spPr>
          <a:xfrm>
            <a:off x="721749" y="2856252"/>
            <a:ext cx="1897626" cy="0"/>
          </a:xfrm>
          <a:prstGeom prst="straightConnector1">
            <a:avLst/>
          </a:prstGeom>
          <a:noFill/>
          <a:ln w="19050" cap="flat" cmpd="sng">
            <a:solidFill>
              <a:schemeClr val="lt1"/>
            </a:solidFill>
            <a:prstDash val="solid"/>
            <a:round/>
            <a:headEnd type="none" w="med" len="med"/>
            <a:tailEnd type="none" w="med" len="med"/>
          </a:ln>
        </p:spPr>
      </p:cxnSp>
      <p:cxnSp>
        <p:nvCxnSpPr>
          <p:cNvPr id="39" name="Shape 824"/>
          <p:cNvCxnSpPr/>
          <p:nvPr/>
        </p:nvCxnSpPr>
        <p:spPr>
          <a:xfrm>
            <a:off x="721749" y="3110652"/>
            <a:ext cx="1897626" cy="0"/>
          </a:xfrm>
          <a:prstGeom prst="straightConnector1">
            <a:avLst/>
          </a:prstGeom>
          <a:noFill/>
          <a:ln w="19050" cap="flat" cmpd="sng">
            <a:solidFill>
              <a:schemeClr val="lt1"/>
            </a:solidFill>
            <a:prstDash val="solid"/>
            <a:round/>
            <a:headEnd type="none" w="med" len="med"/>
            <a:tailEnd type="none" w="med" len="med"/>
          </a:ln>
        </p:spPr>
      </p:cxnSp>
      <p:sp>
        <p:nvSpPr>
          <p:cNvPr id="40" name="Shape 825"/>
          <p:cNvSpPr txBox="1"/>
          <p:nvPr/>
        </p:nvSpPr>
        <p:spPr>
          <a:xfrm>
            <a:off x="821065" y="2310484"/>
            <a:ext cx="575799"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pager</a:t>
            </a:r>
          </a:p>
        </p:txBody>
      </p:sp>
      <p:sp>
        <p:nvSpPr>
          <p:cNvPr id="41" name="Shape 826"/>
          <p:cNvSpPr txBox="1"/>
          <p:nvPr/>
        </p:nvSpPr>
        <p:spPr>
          <a:xfrm>
            <a:off x="821065" y="2575097"/>
            <a:ext cx="550151"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email</a:t>
            </a:r>
          </a:p>
        </p:txBody>
      </p:sp>
      <p:sp>
        <p:nvSpPr>
          <p:cNvPr id="42" name="Shape 827"/>
          <p:cNvSpPr txBox="1"/>
          <p:nvPr/>
        </p:nvSpPr>
        <p:spPr>
          <a:xfrm>
            <a:off x="821065" y="2836816"/>
            <a:ext cx="899605"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monitoring</a:t>
            </a:r>
          </a:p>
        </p:txBody>
      </p:sp>
      <p:sp>
        <p:nvSpPr>
          <p:cNvPr id="43" name="Shape 828"/>
          <p:cNvSpPr txBox="1"/>
          <p:nvPr/>
        </p:nvSpPr>
        <p:spPr>
          <a:xfrm>
            <a:off x="821065" y="3091043"/>
            <a:ext cx="95250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resurector</a:t>
            </a:r>
          </a:p>
        </p:txBody>
      </p:sp>
      <p:cxnSp>
        <p:nvCxnSpPr>
          <p:cNvPr id="44" name="Shape 829"/>
          <p:cNvCxnSpPr/>
          <p:nvPr/>
        </p:nvCxnSpPr>
        <p:spPr>
          <a:xfrm>
            <a:off x="721749" y="3368042"/>
            <a:ext cx="1897626" cy="0"/>
          </a:xfrm>
          <a:prstGeom prst="straightConnector1">
            <a:avLst/>
          </a:prstGeom>
          <a:noFill/>
          <a:ln w="19050" cap="flat" cmpd="sng">
            <a:solidFill>
              <a:schemeClr val="lt1"/>
            </a:solidFill>
            <a:prstDash val="solid"/>
            <a:round/>
            <a:headEnd type="none" w="med" len="med"/>
            <a:tailEnd type="none" w="med" len="med"/>
          </a:ln>
        </p:spPr>
      </p:cxnSp>
      <p:sp>
        <p:nvSpPr>
          <p:cNvPr id="45" name="Shape 830"/>
          <p:cNvSpPr txBox="1"/>
          <p:nvPr/>
        </p:nvSpPr>
        <p:spPr>
          <a:xfrm>
            <a:off x="821065" y="3348433"/>
            <a:ext cx="338554"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a:solidFill>
                  <a:srgbClr val="00685D"/>
                </a:solidFill>
                <a:latin typeface="Source Sans Pro"/>
                <a:ea typeface="Source Sans Pro"/>
                <a:cs typeface="Source Sans Pro"/>
                <a:sym typeface="Source Sans Pro"/>
              </a:rPr>
              <a:t>…</a:t>
            </a:r>
          </a:p>
        </p:txBody>
      </p:sp>
      <p:grpSp>
        <p:nvGrpSpPr>
          <p:cNvPr id="46" name="Shape 831"/>
          <p:cNvGrpSpPr/>
          <p:nvPr/>
        </p:nvGrpSpPr>
        <p:grpSpPr>
          <a:xfrm>
            <a:off x="3686175" y="1624649"/>
            <a:ext cx="1838202" cy="443726"/>
            <a:chOff x="4876800" y="2326964"/>
            <a:chExt cx="1838202" cy="443726"/>
          </a:xfrm>
        </p:grpSpPr>
        <p:sp>
          <p:nvSpPr>
            <p:cNvPr id="47" name="Shape 832"/>
            <p:cNvSpPr/>
            <p:nvPr/>
          </p:nvSpPr>
          <p:spPr>
            <a:xfrm>
              <a:off x="4876800" y="2326964"/>
              <a:ext cx="1838202" cy="443726"/>
            </a:xfrm>
            <a:prstGeom prst="roundRect">
              <a:avLst>
                <a:gd name="adj" fmla="val 4579"/>
              </a:avLst>
            </a:prstGeom>
            <a:solidFill>
              <a:srgbClr val="33928A"/>
            </a:solidFill>
            <a:ln>
              <a:noFill/>
            </a:ln>
          </p:spPr>
          <p:txBody>
            <a:bodyPr lIns="320025" tIns="0" rIns="0" bIns="0" anchor="ctr" anchorCtr="0">
              <a:noAutofit/>
            </a:bodyPr>
            <a:lstStyle/>
            <a:p>
              <a:pPr marL="0" marR="0" lvl="0" indent="0" algn="l" rtl="0">
                <a:spcBef>
                  <a:spcPts val="0"/>
                </a:spcBef>
                <a:spcAft>
                  <a:spcPts val="0"/>
                </a:spcAft>
                <a:buSzPct val="25000"/>
                <a:buNone/>
              </a:pPr>
              <a:r>
                <a:rPr lang="en-US" sz="1200" b="1">
                  <a:solidFill>
                    <a:schemeClr val="lt1"/>
                  </a:solidFill>
                  <a:latin typeface="Source Sans Pro"/>
                  <a:ea typeface="Source Sans Pro"/>
                  <a:cs typeface="Source Sans Pro"/>
                  <a:sym typeface="Source Sans Pro"/>
                </a:rPr>
                <a:t>     BOSH Director</a:t>
              </a:r>
            </a:p>
          </p:txBody>
        </p:sp>
        <p:sp>
          <p:nvSpPr>
            <p:cNvPr id="48" name="Shape 833"/>
            <p:cNvSpPr/>
            <p:nvPr/>
          </p:nvSpPr>
          <p:spPr>
            <a:xfrm>
              <a:off x="5138230" y="2430983"/>
              <a:ext cx="199082" cy="265670"/>
            </a:xfrm>
            <a:custGeom>
              <a:avLst/>
              <a:gdLst/>
              <a:ahLst/>
              <a:cxnLst/>
              <a:rect l="0" t="0" r="0" b="0"/>
              <a:pathLst>
                <a:path w="120000" h="120000" extrusionOk="0">
                  <a:moveTo>
                    <a:pt x="60000" y="92324"/>
                  </a:moveTo>
                  <a:lnTo>
                    <a:pt x="38590" y="104580"/>
                  </a:lnTo>
                  <a:cubicBezTo>
                    <a:pt x="44390" y="108214"/>
                    <a:pt x="51904" y="110084"/>
                    <a:pt x="60000" y="110084"/>
                  </a:cubicBezTo>
                  <a:cubicBezTo>
                    <a:pt x="68096" y="110084"/>
                    <a:pt x="75609" y="108214"/>
                    <a:pt x="81409" y="104580"/>
                  </a:cubicBezTo>
                  <a:close/>
                  <a:moveTo>
                    <a:pt x="23779" y="71589"/>
                  </a:moveTo>
                  <a:cubicBezTo>
                    <a:pt x="22207" y="74563"/>
                    <a:pt x="21433" y="77806"/>
                    <a:pt x="21433" y="81184"/>
                  </a:cubicBezTo>
                  <a:cubicBezTo>
                    <a:pt x="21433" y="90786"/>
                    <a:pt x="27683" y="99295"/>
                    <a:pt x="37705" y="104133"/>
                  </a:cubicBezTo>
                  <a:lnTo>
                    <a:pt x="45903" y="84254"/>
                  </a:lnTo>
                  <a:close/>
                  <a:moveTo>
                    <a:pt x="96220" y="71589"/>
                  </a:moveTo>
                  <a:lnTo>
                    <a:pt x="74096" y="84254"/>
                  </a:lnTo>
                  <a:lnTo>
                    <a:pt x="82294" y="104133"/>
                  </a:lnTo>
                  <a:cubicBezTo>
                    <a:pt x="92316" y="99295"/>
                    <a:pt x="98566" y="90786"/>
                    <a:pt x="98566" y="81184"/>
                  </a:cubicBezTo>
                  <a:cubicBezTo>
                    <a:pt x="98566" y="77806"/>
                    <a:pt x="97792" y="74563"/>
                    <a:pt x="96220" y="71589"/>
                  </a:cubicBezTo>
                  <a:close/>
                  <a:moveTo>
                    <a:pt x="60942" y="52356"/>
                  </a:moveTo>
                  <a:lnTo>
                    <a:pt x="68711" y="71197"/>
                  </a:lnTo>
                  <a:lnTo>
                    <a:pt x="96058" y="71197"/>
                  </a:lnTo>
                  <a:cubicBezTo>
                    <a:pt x="90849" y="60351"/>
                    <a:pt x="77132" y="52585"/>
                    <a:pt x="60942" y="52356"/>
                  </a:cubicBezTo>
                  <a:close/>
                  <a:moveTo>
                    <a:pt x="59057" y="52356"/>
                  </a:moveTo>
                  <a:cubicBezTo>
                    <a:pt x="42867" y="52585"/>
                    <a:pt x="29150" y="60351"/>
                    <a:pt x="23941" y="71197"/>
                  </a:cubicBezTo>
                  <a:lnTo>
                    <a:pt x="51287" y="71197"/>
                  </a:lnTo>
                  <a:close/>
                  <a:moveTo>
                    <a:pt x="70359" y="14649"/>
                  </a:moveTo>
                  <a:lnTo>
                    <a:pt x="111798" y="14649"/>
                  </a:lnTo>
                  <a:lnTo>
                    <a:pt x="111798" y="29159"/>
                  </a:lnTo>
                  <a:lnTo>
                    <a:pt x="88172" y="48677"/>
                  </a:lnTo>
                  <a:cubicBezTo>
                    <a:pt x="102412" y="55551"/>
                    <a:pt x="111798" y="67546"/>
                    <a:pt x="111798" y="81184"/>
                  </a:cubicBezTo>
                  <a:cubicBezTo>
                    <a:pt x="111798" y="102621"/>
                    <a:pt x="88607" y="119999"/>
                    <a:pt x="60000" y="119999"/>
                  </a:cubicBezTo>
                  <a:cubicBezTo>
                    <a:pt x="31392" y="119999"/>
                    <a:pt x="8201" y="102621"/>
                    <a:pt x="8201" y="81184"/>
                  </a:cubicBezTo>
                  <a:cubicBezTo>
                    <a:pt x="8201" y="67563"/>
                    <a:pt x="17565" y="55580"/>
                    <a:pt x="31772" y="48700"/>
                  </a:cubicBezTo>
                  <a:lnTo>
                    <a:pt x="8201" y="29226"/>
                  </a:lnTo>
                  <a:lnTo>
                    <a:pt x="8201" y="14717"/>
                  </a:lnTo>
                  <a:lnTo>
                    <a:pt x="49640" y="14717"/>
                  </a:lnTo>
                  <a:lnTo>
                    <a:pt x="49640" y="29226"/>
                  </a:lnTo>
                  <a:lnTo>
                    <a:pt x="49640" y="43151"/>
                  </a:lnTo>
                  <a:cubicBezTo>
                    <a:pt x="52986" y="42636"/>
                    <a:pt x="56451" y="42369"/>
                    <a:pt x="60000" y="42369"/>
                  </a:cubicBezTo>
                  <a:lnTo>
                    <a:pt x="70359" y="43151"/>
                  </a:lnTo>
                  <a:lnTo>
                    <a:pt x="70359" y="29159"/>
                  </a:lnTo>
                  <a:close/>
                  <a:moveTo>
                    <a:pt x="0" y="0"/>
                  </a:moveTo>
                  <a:lnTo>
                    <a:pt x="120000" y="0"/>
                  </a:lnTo>
                  <a:lnTo>
                    <a:pt x="120000" y="9380"/>
                  </a:lnTo>
                  <a:lnTo>
                    <a:pt x="0" y="9380"/>
                  </a:ln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nvGrpSpPr>
          <p:cNvPr id="49" name="Shape 834"/>
          <p:cNvGrpSpPr/>
          <p:nvPr/>
        </p:nvGrpSpPr>
        <p:grpSpPr>
          <a:xfrm>
            <a:off x="646489" y="1105736"/>
            <a:ext cx="1198915" cy="499972"/>
            <a:chOff x="646489" y="1105736"/>
            <a:chExt cx="1198915" cy="499972"/>
          </a:xfrm>
        </p:grpSpPr>
        <p:sp>
          <p:nvSpPr>
            <p:cNvPr id="50" name="Shape 835"/>
            <p:cNvSpPr/>
            <p:nvPr/>
          </p:nvSpPr>
          <p:spPr>
            <a:xfrm>
              <a:off x="1041698"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chemeClr val="dk2"/>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1" name="Shape 836"/>
            <p:cNvSpPr txBox="1"/>
            <p:nvPr/>
          </p:nvSpPr>
          <p:spPr>
            <a:xfrm>
              <a:off x="646489" y="1328709"/>
              <a:ext cx="1198915"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Desired State</a:t>
              </a:r>
            </a:p>
          </p:txBody>
        </p:sp>
      </p:grpSp>
      <p:grpSp>
        <p:nvGrpSpPr>
          <p:cNvPr id="52" name="Shape 837"/>
          <p:cNvGrpSpPr/>
          <p:nvPr/>
        </p:nvGrpSpPr>
        <p:grpSpPr>
          <a:xfrm>
            <a:off x="1869732" y="1105736"/>
            <a:ext cx="1090787" cy="496562"/>
            <a:chOff x="1869732" y="1105736"/>
            <a:chExt cx="1090787" cy="496562"/>
          </a:xfrm>
        </p:grpSpPr>
        <p:sp>
          <p:nvSpPr>
            <p:cNvPr id="53" name="Shape 838"/>
            <p:cNvSpPr/>
            <p:nvPr/>
          </p:nvSpPr>
          <p:spPr>
            <a:xfrm>
              <a:off x="2210875" y="1105736"/>
              <a:ext cx="408499" cy="219563"/>
            </a:xfrm>
            <a:custGeom>
              <a:avLst/>
              <a:gdLst/>
              <a:ahLst/>
              <a:cxnLst/>
              <a:rect l="0" t="0" r="0" b="0"/>
              <a:pathLst>
                <a:path w="120000" h="120000" extrusionOk="0">
                  <a:moveTo>
                    <a:pt x="40936" y="107531"/>
                  </a:moveTo>
                  <a:cubicBezTo>
                    <a:pt x="40088" y="107531"/>
                    <a:pt x="39401" y="108810"/>
                    <a:pt x="39401" y="110387"/>
                  </a:cubicBezTo>
                  <a:cubicBezTo>
                    <a:pt x="39401" y="111964"/>
                    <a:pt x="40088" y="113243"/>
                    <a:pt x="40936" y="113243"/>
                  </a:cubicBezTo>
                  <a:lnTo>
                    <a:pt x="51571" y="113243"/>
                  </a:lnTo>
                  <a:cubicBezTo>
                    <a:pt x="52418" y="113243"/>
                    <a:pt x="53106" y="111964"/>
                    <a:pt x="53106" y="110387"/>
                  </a:cubicBezTo>
                  <a:lnTo>
                    <a:pt x="53106" y="110387"/>
                  </a:lnTo>
                  <a:cubicBezTo>
                    <a:pt x="53106" y="108810"/>
                    <a:pt x="52418" y="107531"/>
                    <a:pt x="51571" y="107531"/>
                  </a:cubicBezTo>
                  <a:close/>
                  <a:moveTo>
                    <a:pt x="40936" y="95003"/>
                  </a:moveTo>
                  <a:cubicBezTo>
                    <a:pt x="40088" y="95003"/>
                    <a:pt x="39401" y="96282"/>
                    <a:pt x="39401" y="97859"/>
                  </a:cubicBezTo>
                  <a:cubicBezTo>
                    <a:pt x="39401" y="99436"/>
                    <a:pt x="40088" y="100715"/>
                    <a:pt x="40936" y="100715"/>
                  </a:cubicBezTo>
                  <a:lnTo>
                    <a:pt x="79063" y="100715"/>
                  </a:lnTo>
                  <a:cubicBezTo>
                    <a:pt x="79911" y="100715"/>
                    <a:pt x="80598" y="99436"/>
                    <a:pt x="80598" y="97859"/>
                  </a:cubicBezTo>
                  <a:lnTo>
                    <a:pt x="80598" y="97859"/>
                  </a:lnTo>
                  <a:cubicBezTo>
                    <a:pt x="80598" y="96282"/>
                    <a:pt x="79911" y="95003"/>
                    <a:pt x="79063" y="95003"/>
                  </a:cubicBezTo>
                  <a:close/>
                  <a:moveTo>
                    <a:pt x="40936" y="82476"/>
                  </a:moveTo>
                  <a:cubicBezTo>
                    <a:pt x="40088" y="82476"/>
                    <a:pt x="39401" y="83754"/>
                    <a:pt x="39401" y="85332"/>
                  </a:cubicBezTo>
                  <a:cubicBezTo>
                    <a:pt x="39401" y="86909"/>
                    <a:pt x="40088" y="88187"/>
                    <a:pt x="40936" y="88187"/>
                  </a:cubicBezTo>
                  <a:lnTo>
                    <a:pt x="79063" y="88187"/>
                  </a:lnTo>
                  <a:cubicBezTo>
                    <a:pt x="79911" y="88187"/>
                    <a:pt x="80598" y="86909"/>
                    <a:pt x="80598" y="85332"/>
                  </a:cubicBezTo>
                  <a:lnTo>
                    <a:pt x="80598" y="85332"/>
                  </a:lnTo>
                  <a:cubicBezTo>
                    <a:pt x="80598" y="83754"/>
                    <a:pt x="79911" y="82476"/>
                    <a:pt x="79063" y="82476"/>
                  </a:cubicBezTo>
                  <a:close/>
                  <a:moveTo>
                    <a:pt x="3966" y="0"/>
                  </a:moveTo>
                  <a:lnTo>
                    <a:pt x="48174" y="0"/>
                  </a:lnTo>
                  <a:cubicBezTo>
                    <a:pt x="50365" y="0"/>
                    <a:pt x="52141" y="3304"/>
                    <a:pt x="52141" y="7380"/>
                  </a:cubicBezTo>
                  <a:lnTo>
                    <a:pt x="52141" y="36900"/>
                  </a:lnTo>
                  <a:cubicBezTo>
                    <a:pt x="52141" y="40976"/>
                    <a:pt x="50365" y="44280"/>
                    <a:pt x="48174" y="44280"/>
                  </a:cubicBezTo>
                  <a:lnTo>
                    <a:pt x="37800" y="44280"/>
                  </a:lnTo>
                  <a:cubicBezTo>
                    <a:pt x="39967" y="53658"/>
                    <a:pt x="54495" y="56211"/>
                    <a:pt x="60002" y="67201"/>
                  </a:cubicBezTo>
                  <a:cubicBezTo>
                    <a:pt x="65494" y="56212"/>
                    <a:pt x="80031" y="53661"/>
                    <a:pt x="82199" y="44280"/>
                  </a:cubicBezTo>
                  <a:lnTo>
                    <a:pt x="71825" y="44280"/>
                  </a:lnTo>
                  <a:cubicBezTo>
                    <a:pt x="69634" y="44280"/>
                    <a:pt x="67858" y="40976"/>
                    <a:pt x="67858" y="36900"/>
                  </a:cubicBezTo>
                  <a:lnTo>
                    <a:pt x="67858" y="7380"/>
                  </a:lnTo>
                  <a:cubicBezTo>
                    <a:pt x="67858" y="3304"/>
                    <a:pt x="69634" y="0"/>
                    <a:pt x="71825" y="0"/>
                  </a:cubicBezTo>
                  <a:lnTo>
                    <a:pt x="116033" y="0"/>
                  </a:lnTo>
                  <a:cubicBezTo>
                    <a:pt x="118224" y="0"/>
                    <a:pt x="120000" y="3304"/>
                    <a:pt x="120000" y="7380"/>
                  </a:cubicBezTo>
                  <a:lnTo>
                    <a:pt x="120000" y="36900"/>
                  </a:lnTo>
                  <a:cubicBezTo>
                    <a:pt x="120000" y="40976"/>
                    <a:pt x="118224" y="44280"/>
                    <a:pt x="116033" y="44280"/>
                  </a:cubicBezTo>
                  <a:lnTo>
                    <a:pt x="93636" y="44280"/>
                  </a:lnTo>
                  <a:cubicBezTo>
                    <a:pt x="91919" y="60171"/>
                    <a:pt x="69215" y="64236"/>
                    <a:pt x="68927" y="75719"/>
                  </a:cubicBezTo>
                  <a:lnTo>
                    <a:pt x="92810" y="75719"/>
                  </a:lnTo>
                  <a:cubicBezTo>
                    <a:pt x="95001" y="75719"/>
                    <a:pt x="96777" y="79023"/>
                    <a:pt x="96777" y="83099"/>
                  </a:cubicBezTo>
                  <a:lnTo>
                    <a:pt x="96777" y="112619"/>
                  </a:lnTo>
                  <a:cubicBezTo>
                    <a:pt x="96777" y="116695"/>
                    <a:pt x="95001" y="120000"/>
                    <a:pt x="92810" y="120000"/>
                  </a:cubicBezTo>
                  <a:lnTo>
                    <a:pt x="27189" y="120000"/>
                  </a:lnTo>
                  <a:cubicBezTo>
                    <a:pt x="24998" y="120000"/>
                    <a:pt x="23222" y="116695"/>
                    <a:pt x="23222" y="112619"/>
                  </a:cubicBezTo>
                  <a:lnTo>
                    <a:pt x="23222" y="83099"/>
                  </a:lnTo>
                  <a:cubicBezTo>
                    <a:pt x="23222" y="79023"/>
                    <a:pt x="24998" y="75719"/>
                    <a:pt x="27189" y="75719"/>
                  </a:cubicBezTo>
                  <a:lnTo>
                    <a:pt x="51072" y="75719"/>
                  </a:lnTo>
                  <a:cubicBezTo>
                    <a:pt x="50784" y="64236"/>
                    <a:pt x="28080" y="60171"/>
                    <a:pt x="26363" y="44280"/>
                  </a:cubicBezTo>
                  <a:lnTo>
                    <a:pt x="3966" y="44280"/>
                  </a:lnTo>
                  <a:cubicBezTo>
                    <a:pt x="1775" y="44280"/>
                    <a:pt x="0" y="40976"/>
                    <a:pt x="0" y="36900"/>
                  </a:cubicBezTo>
                  <a:lnTo>
                    <a:pt x="0" y="7380"/>
                  </a:lnTo>
                  <a:cubicBezTo>
                    <a:pt x="0" y="3304"/>
                    <a:pt x="1775" y="0"/>
                    <a:pt x="3966" y="0"/>
                  </a:cubicBezTo>
                  <a:close/>
                </a:path>
              </a:pathLst>
            </a:custGeom>
            <a:solidFill>
              <a:srgbClr val="1B2831"/>
            </a:solidFill>
            <a:ln>
              <a:noFill/>
            </a:ln>
          </p:spPr>
          <p:txBody>
            <a:bodyPr lIns="91425" tIns="45700" rIns="91425" bIns="45700" anchor="ctr" anchorCtr="0">
              <a:noAutofit/>
            </a:bodyPr>
            <a:lstStyle/>
            <a:p>
              <a:pPr marL="0" marR="0" lvl="0" indent="0" algn="ctr" rtl="0">
                <a:spcBef>
                  <a:spcPts val="0"/>
                </a:spcBef>
                <a:buNone/>
              </a:pPr>
              <a:endParaRPr sz="1800">
                <a:solidFill>
                  <a:srgbClr val="7F7F7F"/>
                </a:solidFill>
                <a:latin typeface="Source Sans Pro"/>
                <a:ea typeface="Source Sans Pro"/>
                <a:cs typeface="Source Sans Pro"/>
                <a:sym typeface="Source Sans Pro"/>
              </a:endParaRPr>
            </a:p>
          </p:txBody>
        </p:sp>
        <p:sp>
          <p:nvSpPr>
            <p:cNvPr id="54" name="Shape 839"/>
            <p:cNvSpPr txBox="1"/>
            <p:nvPr/>
          </p:nvSpPr>
          <p:spPr>
            <a:xfrm>
              <a:off x="1869732" y="1325300"/>
              <a:ext cx="1090787" cy="2769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200" b="1">
                  <a:solidFill>
                    <a:srgbClr val="1B2831"/>
                  </a:solidFill>
                  <a:latin typeface="Source Sans Pro"/>
                  <a:ea typeface="Source Sans Pro"/>
                  <a:cs typeface="Source Sans Pro"/>
                  <a:sym typeface="Source Sans Pro"/>
                </a:rPr>
                <a:t>Actual State</a:t>
              </a:r>
            </a:p>
          </p:txBody>
        </p:sp>
      </p:grpSp>
      <p:grpSp>
        <p:nvGrpSpPr>
          <p:cNvPr id="55" name="Shape 840"/>
          <p:cNvGrpSpPr/>
          <p:nvPr/>
        </p:nvGrpSpPr>
        <p:grpSpPr>
          <a:xfrm>
            <a:off x="5524377" y="1619249"/>
            <a:ext cx="644506" cy="1965832"/>
            <a:chOff x="5524377" y="1619249"/>
            <a:chExt cx="644506" cy="1965832"/>
          </a:xfrm>
        </p:grpSpPr>
        <p:cxnSp>
          <p:nvCxnSpPr>
            <p:cNvPr id="56" name="Shape 841"/>
            <p:cNvCxnSpPr>
              <a:stCxn id="11" idx="1"/>
            </p:cNvCxnSpPr>
            <p:nvPr/>
          </p:nvCxnSpPr>
          <p:spPr>
            <a:xfrm flipH="1">
              <a:off x="5524483" y="1619249"/>
              <a:ext cx="644400" cy="844799"/>
            </a:xfrm>
            <a:prstGeom prst="straightConnector1">
              <a:avLst/>
            </a:prstGeom>
            <a:noFill/>
            <a:ln w="19050" cap="flat" cmpd="sng">
              <a:solidFill>
                <a:srgbClr val="7F7F7F"/>
              </a:solidFill>
              <a:prstDash val="solid"/>
              <a:round/>
              <a:headEnd type="none" w="med" len="med"/>
              <a:tailEnd type="triangle" w="lg" len="lg"/>
            </a:ln>
          </p:spPr>
        </p:cxnSp>
        <p:cxnSp>
          <p:nvCxnSpPr>
            <p:cNvPr id="57" name="Shape 842"/>
            <p:cNvCxnSpPr>
              <a:endCxn id="31" idx="3"/>
            </p:cNvCxnSpPr>
            <p:nvPr/>
          </p:nvCxnSpPr>
          <p:spPr>
            <a:xfrm rot="10800000">
              <a:off x="5524377" y="2686048"/>
              <a:ext cx="644400" cy="0"/>
            </a:xfrm>
            <a:prstGeom prst="straightConnector1">
              <a:avLst/>
            </a:prstGeom>
            <a:noFill/>
            <a:ln w="19050" cap="flat" cmpd="sng">
              <a:solidFill>
                <a:srgbClr val="7F7F7F"/>
              </a:solidFill>
              <a:prstDash val="solid"/>
              <a:round/>
              <a:headEnd type="none" w="med" len="med"/>
              <a:tailEnd type="triangle" w="lg" len="lg"/>
            </a:ln>
          </p:spPr>
        </p:cxnSp>
        <p:cxnSp>
          <p:nvCxnSpPr>
            <p:cNvPr id="58" name="Shape 843"/>
            <p:cNvCxnSpPr>
              <a:stCxn id="24" idx="1"/>
            </p:cNvCxnSpPr>
            <p:nvPr/>
          </p:nvCxnSpPr>
          <p:spPr>
            <a:xfrm rot="10800000">
              <a:off x="5524483" y="2907982"/>
              <a:ext cx="644400" cy="677100"/>
            </a:xfrm>
            <a:prstGeom prst="straightConnector1">
              <a:avLst/>
            </a:prstGeom>
            <a:noFill/>
            <a:ln w="19050" cap="flat" cmpd="sng">
              <a:solidFill>
                <a:srgbClr val="7F7F7F"/>
              </a:solidFill>
              <a:prstDash val="solid"/>
              <a:round/>
              <a:headEnd type="none" w="med" len="med"/>
              <a:tailEnd type="triangle" w="lg" len="lg"/>
            </a:ln>
          </p:spPr>
        </p:cxnSp>
      </p:grpSp>
      <p:cxnSp>
        <p:nvCxnSpPr>
          <p:cNvPr id="59" name="Shape 844"/>
          <p:cNvCxnSpPr>
            <a:stCxn id="31" idx="1"/>
          </p:cNvCxnSpPr>
          <p:nvPr/>
        </p:nvCxnSpPr>
        <p:spPr>
          <a:xfrm rot="10800000">
            <a:off x="3038475" y="2686048"/>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0" name="Shape 845"/>
          <p:cNvCxnSpPr/>
          <p:nvPr/>
        </p:nvCxnSpPr>
        <p:spPr>
          <a:xfrm rot="10800000">
            <a:off x="3038472" y="1828623"/>
            <a:ext cx="647700" cy="0"/>
          </a:xfrm>
          <a:prstGeom prst="straightConnector1">
            <a:avLst/>
          </a:prstGeom>
          <a:noFill/>
          <a:ln w="19050" cap="flat" cmpd="sng">
            <a:solidFill>
              <a:srgbClr val="7F7F7F"/>
            </a:solidFill>
            <a:prstDash val="solid"/>
            <a:round/>
            <a:headEnd type="none" w="med" len="med"/>
            <a:tailEnd type="triangle" w="lg" len="lg"/>
          </a:ln>
        </p:spPr>
      </p:cxnSp>
      <p:cxnSp>
        <p:nvCxnSpPr>
          <p:cNvPr id="61" name="Shape 846"/>
          <p:cNvCxnSpPr/>
          <p:nvPr/>
        </p:nvCxnSpPr>
        <p:spPr>
          <a:xfrm rot="10800000">
            <a:off x="3038472" y="1944107"/>
            <a:ext cx="647700" cy="0"/>
          </a:xfrm>
          <a:prstGeom prst="straightConnector1">
            <a:avLst/>
          </a:prstGeom>
          <a:noFill/>
          <a:ln w="19050" cap="flat" cmpd="sng">
            <a:solidFill>
              <a:srgbClr val="7F7F7F"/>
            </a:solidFill>
            <a:prstDash val="solid"/>
            <a:round/>
            <a:headEnd type="triangle" w="lg" len="lg"/>
            <a:tailEnd type="none" w="med" len="med"/>
          </a:ln>
        </p:spPr>
      </p:cxnSp>
      <p:grpSp>
        <p:nvGrpSpPr>
          <p:cNvPr id="62" name="Shape 847"/>
          <p:cNvGrpSpPr/>
          <p:nvPr/>
        </p:nvGrpSpPr>
        <p:grpSpPr>
          <a:xfrm>
            <a:off x="3169175" y="1107626"/>
            <a:ext cx="416578" cy="416578"/>
            <a:chOff x="3169175" y="1107626"/>
            <a:chExt cx="416578" cy="416578"/>
          </a:xfrm>
        </p:grpSpPr>
        <p:sp>
          <p:nvSpPr>
            <p:cNvPr id="63" name="Shape 848"/>
            <p:cNvSpPr/>
            <p:nvPr/>
          </p:nvSpPr>
          <p:spPr>
            <a:xfrm>
              <a:off x="3169175" y="1107626"/>
              <a:ext cx="416578" cy="416578"/>
            </a:xfrm>
            <a:prstGeom prst="ellipse">
              <a:avLst/>
            </a:pr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nvGrpSpPr>
            <p:cNvPr id="64" name="Shape 849"/>
            <p:cNvGrpSpPr/>
            <p:nvPr/>
          </p:nvGrpSpPr>
          <p:grpSpPr>
            <a:xfrm>
              <a:off x="3196489" y="1134940"/>
              <a:ext cx="361950" cy="361950"/>
              <a:chOff x="4876800" y="325437"/>
              <a:chExt cx="483965" cy="483965"/>
            </a:xfrm>
          </p:grpSpPr>
          <p:sp>
            <p:nvSpPr>
              <p:cNvPr id="65" name="Shape 850"/>
              <p:cNvSpPr/>
              <p:nvPr/>
            </p:nvSpPr>
            <p:spPr>
              <a:xfrm rot="5400000">
                <a:off x="4995305" y="444248"/>
                <a:ext cx="246950" cy="269056"/>
              </a:xfrm>
              <a:custGeom>
                <a:avLst/>
                <a:gdLst/>
                <a:ahLst/>
                <a:cxnLst/>
                <a:rect l="0" t="0" r="0" b="0"/>
                <a:pathLst>
                  <a:path w="120000" h="120000" extrusionOk="0">
                    <a:moveTo>
                      <a:pt x="0" y="20047"/>
                    </a:moveTo>
                    <a:lnTo>
                      <a:pt x="19842" y="0"/>
                    </a:lnTo>
                    <a:lnTo>
                      <a:pt x="120000" y="81533"/>
                    </a:lnTo>
                    <a:lnTo>
                      <a:pt x="70808" y="120000"/>
                    </a:lnTo>
                    <a:lnTo>
                      <a:pt x="50157" y="102921"/>
                    </a:lnTo>
                    <a:lnTo>
                      <a:pt x="75077" y="81533"/>
                    </a:lnTo>
                    <a:lnTo>
                      <a:pt x="0" y="20047"/>
                    </a:ln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dk1"/>
                  </a:solidFill>
                  <a:latin typeface="Source Sans Pro"/>
                  <a:ea typeface="Source Sans Pro"/>
                  <a:cs typeface="Source Sans Pro"/>
                  <a:sym typeface="Source Sans Pro"/>
                </a:endParaRPr>
              </a:p>
            </p:txBody>
          </p:sp>
          <p:sp>
            <p:nvSpPr>
              <p:cNvPr id="66" name="Shape 851"/>
              <p:cNvSpPr/>
              <p:nvPr/>
            </p:nvSpPr>
            <p:spPr>
              <a:xfrm>
                <a:off x="4876800" y="325437"/>
                <a:ext cx="483965" cy="483965"/>
              </a:xfrm>
              <a:custGeom>
                <a:avLst/>
                <a:gdLst/>
                <a:ahLst/>
                <a:cxnLst/>
                <a:rect l="0" t="0" r="0" b="0"/>
                <a:pathLst>
                  <a:path w="120000" h="120000" extrusionOk="0">
                    <a:moveTo>
                      <a:pt x="60000" y="16243"/>
                    </a:moveTo>
                    <a:cubicBezTo>
                      <a:pt x="35833" y="16243"/>
                      <a:pt x="16243" y="35833"/>
                      <a:pt x="16243" y="60000"/>
                    </a:cubicBezTo>
                    <a:cubicBezTo>
                      <a:pt x="16243" y="84166"/>
                      <a:pt x="35833" y="103757"/>
                      <a:pt x="60000" y="103757"/>
                    </a:cubicBezTo>
                    <a:cubicBezTo>
                      <a:pt x="84166" y="103757"/>
                      <a:pt x="103757" y="84166"/>
                      <a:pt x="103757" y="60000"/>
                    </a:cubicBezTo>
                    <a:cubicBezTo>
                      <a:pt x="103757" y="35833"/>
                      <a:pt x="84166" y="16243"/>
                      <a:pt x="60000" y="16243"/>
                    </a:cubicBezTo>
                    <a:close/>
                    <a:moveTo>
                      <a:pt x="60000" y="0"/>
                    </a:moveTo>
                    <a:cubicBezTo>
                      <a:pt x="93137" y="0"/>
                      <a:pt x="120000" y="26862"/>
                      <a:pt x="120000" y="60000"/>
                    </a:cubicBezTo>
                    <a:cubicBezTo>
                      <a:pt x="120000" y="93137"/>
                      <a:pt x="93137" y="120000"/>
                      <a:pt x="60000" y="120000"/>
                    </a:cubicBezTo>
                    <a:cubicBezTo>
                      <a:pt x="26862" y="120000"/>
                      <a:pt x="0" y="93137"/>
                      <a:pt x="0" y="60000"/>
                    </a:cubicBezTo>
                    <a:cubicBezTo>
                      <a:pt x="0" y="26862"/>
                      <a:pt x="26862" y="0"/>
                      <a:pt x="60000" y="0"/>
                    </a:cubicBezTo>
                    <a:close/>
                  </a:path>
                </a:pathLst>
              </a:custGeom>
              <a:solidFill>
                <a:srgbClr val="92D050"/>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grpSp>
      </p:grpSp>
      <p:sp>
        <p:nvSpPr>
          <p:cNvPr id="67" name="Shape 852"/>
          <p:cNvSpPr/>
          <p:nvPr/>
        </p:nvSpPr>
        <p:spPr>
          <a:xfrm>
            <a:off x="6651170" y="1710877"/>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8" name="Shape 852"/>
          <p:cNvSpPr/>
          <p:nvPr/>
        </p:nvSpPr>
        <p:spPr>
          <a:xfrm>
            <a:off x="6754584" y="2703085"/>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69" name="Shape 852"/>
          <p:cNvSpPr/>
          <p:nvPr/>
        </p:nvSpPr>
        <p:spPr>
          <a:xfrm>
            <a:off x="6803569" y="3662258"/>
            <a:ext cx="206829" cy="215718"/>
          </a:xfrm>
          <a:custGeom>
            <a:avLst/>
            <a:gdLst/>
            <a:ahLst/>
            <a:cxnLst/>
            <a:rect l="0" t="0" r="0" b="0"/>
            <a:pathLst>
              <a:path w="120000" h="120000" extrusionOk="0">
                <a:moveTo>
                  <a:pt x="0" y="67932"/>
                </a:moveTo>
                <a:cubicBezTo>
                  <a:pt x="0" y="77010"/>
                  <a:pt x="26863" y="84369"/>
                  <a:pt x="60000" y="84369"/>
                </a:cubicBezTo>
                <a:cubicBezTo>
                  <a:pt x="93137" y="84369"/>
                  <a:pt x="120000" y="77010"/>
                  <a:pt x="120000" y="67932"/>
                </a:cubicBezTo>
                <a:lnTo>
                  <a:pt x="120000" y="103563"/>
                </a:lnTo>
                <a:lnTo>
                  <a:pt x="120000" y="103665"/>
                </a:lnTo>
                <a:lnTo>
                  <a:pt x="119962" y="103665"/>
                </a:lnTo>
                <a:cubicBezTo>
                  <a:pt x="119797" y="112696"/>
                  <a:pt x="93011" y="120000"/>
                  <a:pt x="60000" y="120000"/>
                </a:cubicBezTo>
                <a:cubicBezTo>
                  <a:pt x="26988" y="120000"/>
                  <a:pt x="203" y="112696"/>
                  <a:pt x="37" y="103665"/>
                </a:cubicBezTo>
                <a:lnTo>
                  <a:pt x="0" y="103665"/>
                </a:lnTo>
                <a:lnTo>
                  <a:pt x="0" y="103563"/>
                </a:lnTo>
                <a:close/>
                <a:moveTo>
                  <a:pt x="0" y="22813"/>
                </a:moveTo>
                <a:cubicBezTo>
                  <a:pt x="0" y="31890"/>
                  <a:pt x="26863" y="39249"/>
                  <a:pt x="60000" y="39249"/>
                </a:cubicBezTo>
                <a:cubicBezTo>
                  <a:pt x="93137" y="39249"/>
                  <a:pt x="120000" y="31890"/>
                  <a:pt x="120000" y="22813"/>
                </a:cubicBezTo>
                <a:lnTo>
                  <a:pt x="120000" y="58444"/>
                </a:lnTo>
                <a:lnTo>
                  <a:pt x="120000" y="58546"/>
                </a:lnTo>
                <a:lnTo>
                  <a:pt x="119962" y="58546"/>
                </a:lnTo>
                <a:cubicBezTo>
                  <a:pt x="119797" y="67577"/>
                  <a:pt x="93011" y="74880"/>
                  <a:pt x="60000" y="74880"/>
                </a:cubicBezTo>
                <a:cubicBezTo>
                  <a:pt x="26988" y="74880"/>
                  <a:pt x="203" y="67577"/>
                  <a:pt x="37" y="58546"/>
                </a:cubicBezTo>
                <a:lnTo>
                  <a:pt x="0" y="58546"/>
                </a:lnTo>
                <a:lnTo>
                  <a:pt x="0" y="58444"/>
                </a:lnTo>
                <a:close/>
                <a:moveTo>
                  <a:pt x="59999" y="0"/>
                </a:moveTo>
                <a:cubicBezTo>
                  <a:pt x="91314" y="0"/>
                  <a:pt x="116699" y="6954"/>
                  <a:pt x="116699" y="15532"/>
                </a:cubicBezTo>
                <a:cubicBezTo>
                  <a:pt x="116699" y="24110"/>
                  <a:pt x="91314" y="31064"/>
                  <a:pt x="59999" y="31064"/>
                </a:cubicBezTo>
                <a:cubicBezTo>
                  <a:pt x="28685" y="31064"/>
                  <a:pt x="3300" y="24110"/>
                  <a:pt x="3300" y="15532"/>
                </a:cubicBezTo>
                <a:cubicBezTo>
                  <a:pt x="3300" y="6954"/>
                  <a:pt x="28685" y="0"/>
                  <a:pt x="59999" y="0"/>
                </a:cubicBezTo>
                <a:close/>
              </a:path>
            </a:pathLst>
          </a:custGeom>
          <a:solidFill>
            <a:schemeClr val="lt1"/>
          </a:solidFill>
          <a:ln>
            <a:noFill/>
          </a:ln>
        </p:spPr>
        <p:txBody>
          <a:bodyPr lIns="91425" tIns="45700" rIns="91425" bIns="45700" anchor="ctr" anchorCtr="0">
            <a:noAutofit/>
          </a:bodyPr>
          <a:lstStyle/>
          <a:p>
            <a:pPr marL="0" marR="0" lvl="0" indent="0" algn="ctr" rtl="0">
              <a:spcBef>
                <a:spcPts val="0"/>
              </a:spcBef>
              <a:buNone/>
            </a:pPr>
            <a:endParaRPr sz="1800">
              <a:solidFill>
                <a:schemeClr val="lt1"/>
              </a:solidFill>
              <a:latin typeface="Source Sans Pro"/>
              <a:ea typeface="Source Sans Pro"/>
              <a:cs typeface="Source Sans Pro"/>
              <a:sym typeface="Source Sans Pro"/>
            </a:endParaRPr>
          </a:p>
        </p:txBody>
      </p:sp>
      <p:sp>
        <p:nvSpPr>
          <p:cNvPr id="70" name="Shape 983"/>
          <p:cNvSpPr/>
          <p:nvPr/>
        </p:nvSpPr>
        <p:spPr>
          <a:xfrm>
            <a:off x="5460801" y="851076"/>
            <a:ext cx="965598" cy="554940"/>
          </a:xfrm>
          <a:custGeom>
            <a:avLst/>
            <a:gdLst/>
            <a:ahLst/>
            <a:cxnLst/>
            <a:rect l="0" t="0" r="0" b="0"/>
            <a:pathLst>
              <a:path w="120000" h="120000" extrusionOk="0">
                <a:moveTo>
                  <a:pt x="63546" y="0"/>
                </a:moveTo>
                <a:cubicBezTo>
                  <a:pt x="75132" y="0"/>
                  <a:pt x="84545" y="16183"/>
                  <a:pt x="84694" y="36267"/>
                </a:cubicBezTo>
                <a:cubicBezTo>
                  <a:pt x="87848" y="38967"/>
                  <a:pt x="90499" y="43123"/>
                  <a:pt x="92451" y="48167"/>
                </a:cubicBezTo>
                <a:cubicBezTo>
                  <a:pt x="94438" y="46885"/>
                  <a:pt x="96588" y="46285"/>
                  <a:pt x="98817" y="46285"/>
                </a:cubicBezTo>
                <a:cubicBezTo>
                  <a:pt x="110516" y="46285"/>
                  <a:pt x="120000" y="62787"/>
                  <a:pt x="120000" y="83142"/>
                </a:cubicBezTo>
                <a:cubicBezTo>
                  <a:pt x="120000" y="103498"/>
                  <a:pt x="110516" y="120000"/>
                  <a:pt x="98817" y="120000"/>
                </a:cubicBezTo>
                <a:lnTo>
                  <a:pt x="21182" y="120000"/>
                </a:lnTo>
                <a:cubicBezTo>
                  <a:pt x="9483" y="120000"/>
                  <a:pt x="0" y="103498"/>
                  <a:pt x="0" y="83142"/>
                </a:cubicBezTo>
                <a:cubicBezTo>
                  <a:pt x="0" y="62787"/>
                  <a:pt x="9483" y="46285"/>
                  <a:pt x="21182" y="46285"/>
                </a:cubicBezTo>
                <a:cubicBezTo>
                  <a:pt x="22721" y="46285"/>
                  <a:pt x="24221" y="46571"/>
                  <a:pt x="25663" y="47149"/>
                </a:cubicBezTo>
                <a:cubicBezTo>
                  <a:pt x="28016" y="32503"/>
                  <a:pt x="35516" y="21669"/>
                  <a:pt x="44560" y="20808"/>
                </a:cubicBezTo>
                <a:cubicBezTo>
                  <a:pt x="47925" y="8465"/>
                  <a:pt x="55167" y="0"/>
                  <a:pt x="63546" y="0"/>
                </a:cubicBezTo>
                <a:close/>
              </a:path>
            </a:pathLst>
          </a:custGeom>
          <a:solidFill>
            <a:schemeClr val="lt1"/>
          </a:solidFill>
          <a:ln w="12700" cap="flat" cmpd="sng">
            <a:solidFill>
              <a:srgbClr val="7F7F7F"/>
            </a:solidFill>
            <a:prstDash val="solid"/>
            <a:round/>
            <a:headEnd type="none" w="med" len="med"/>
            <a:tailEnd type="none" w="med" len="med"/>
          </a:ln>
        </p:spPr>
        <p:txBody>
          <a:bodyPr lIns="91425" tIns="45700" rIns="91425" bIns="45700" anchor="b" anchorCtr="0">
            <a:noAutofit/>
          </a:bodyPr>
          <a:lstStyle/>
          <a:p>
            <a:pPr marL="0" marR="0" lvl="0" indent="0" algn="ctr" rtl="0">
              <a:spcBef>
                <a:spcPts val="0"/>
              </a:spcBef>
              <a:buSzPct val="25000"/>
              <a:buNone/>
            </a:pPr>
            <a:endParaRPr lang="en-US" sz="1800" dirty="0">
              <a:solidFill>
                <a:srgbClr val="7F7F7F"/>
              </a:solidFill>
              <a:latin typeface="Source Sans Pro"/>
              <a:ea typeface="Source Sans Pro"/>
              <a:cs typeface="Source Sans Pro"/>
              <a:sym typeface="Source Sans Pro"/>
            </a:endParaRPr>
          </a:p>
        </p:txBody>
      </p:sp>
      <p:cxnSp>
        <p:nvCxnSpPr>
          <p:cNvPr id="71" name="Shape 984"/>
          <p:cNvCxnSpPr/>
          <p:nvPr/>
        </p:nvCxnSpPr>
        <p:spPr>
          <a:xfrm rot="16200000">
            <a:off x="4828476" y="992249"/>
            <a:ext cx="409200" cy="855600"/>
          </a:xfrm>
          <a:prstGeom prst="curvedConnector2">
            <a:avLst/>
          </a:prstGeom>
          <a:noFill/>
          <a:ln w="19050" cap="flat" cmpd="sng">
            <a:solidFill>
              <a:srgbClr val="7F7F7F"/>
            </a:solidFill>
            <a:prstDash val="solid"/>
            <a:round/>
            <a:headEnd type="none" w="med" len="med"/>
            <a:tailEnd type="triangle" w="lg" len="lg"/>
          </a:ln>
        </p:spPr>
      </p:cxnSp>
      <p:cxnSp>
        <p:nvCxnSpPr>
          <p:cNvPr id="72" name="Shape 844"/>
          <p:cNvCxnSpPr>
            <a:stCxn id="43" idx="3"/>
          </p:cNvCxnSpPr>
          <p:nvPr/>
        </p:nvCxnSpPr>
        <p:spPr>
          <a:xfrm flipV="1">
            <a:off x="1773569" y="2042951"/>
            <a:ext cx="1867407" cy="1186591"/>
          </a:xfrm>
          <a:prstGeom prst="straightConnector1">
            <a:avLst/>
          </a:prstGeom>
          <a:noFill/>
          <a:ln w="19050" cap="flat" cmpd="sng">
            <a:solidFill>
              <a:srgbClr val="7F7F7F"/>
            </a:solidFill>
            <a:prstDash val="solid"/>
            <a:round/>
            <a:headEnd type="none" w="med" len="med"/>
            <a:tailEnd type="triangle" w="lg" len="lg"/>
          </a:ln>
        </p:spPr>
      </p:cxnSp>
      <p:sp>
        <p:nvSpPr>
          <p:cNvPr id="18" name="CuadroTexto 17"/>
          <p:cNvSpPr txBox="1"/>
          <p:nvPr/>
        </p:nvSpPr>
        <p:spPr>
          <a:xfrm>
            <a:off x="5701622" y="1026382"/>
            <a:ext cx="483952" cy="307777"/>
          </a:xfrm>
          <a:prstGeom prst="rect">
            <a:avLst/>
          </a:prstGeom>
          <a:noFill/>
        </p:spPr>
        <p:txBody>
          <a:bodyPr wrap="none" rtlCol="0">
            <a:spAutoFit/>
          </a:bodyPr>
          <a:lstStyle/>
          <a:p>
            <a:r>
              <a:rPr lang="en" dirty="0" smtClean="0">
                <a:solidFill>
                  <a:srgbClr val="138A7E"/>
                </a:solidFill>
              </a:rPr>
              <a:t>CPI</a:t>
            </a:r>
            <a:endParaRPr lang="en" dirty="0">
              <a:solidFill>
                <a:srgbClr val="138A7E"/>
              </a:solidFill>
            </a:endParaRPr>
          </a:p>
        </p:txBody>
      </p:sp>
    </p:spTree>
    <p:extLst>
      <p:ext uri="{BB962C8B-B14F-4D97-AF65-F5344CB8AC3E}">
        <p14:creationId xmlns:p14="http://schemas.microsoft.com/office/powerpoint/2010/main" val="186616798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Disabling manually the </a:t>
            </a:r>
            <a:r>
              <a:rPr lang="en-US" dirty="0" err="1" smtClean="0">
                <a:solidFill>
                  <a:srgbClr val="138A7E"/>
                </a:solidFill>
              </a:rPr>
              <a:t>Resurrector</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“bosh vm resurrection </a:t>
            </a:r>
            <a:r>
              <a:rPr lang="en" sz="1400" dirty="0" smtClean="0"/>
              <a:t>job index on|off”</a:t>
            </a:r>
          </a:p>
        </p:txBody>
      </p:sp>
      <p:pic>
        <p:nvPicPr>
          <p:cNvPr id="4" name="Imagen 3" descr="Screen Shot 2016-01-10 at 15.51.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443" y="1325354"/>
            <a:ext cx="8741545" cy="2722899"/>
          </a:xfrm>
          <a:prstGeom prst="rect">
            <a:avLst/>
          </a:prstGeom>
        </p:spPr>
      </p:pic>
    </p:spTree>
    <p:extLst>
      <p:ext uri="{BB962C8B-B14F-4D97-AF65-F5344CB8AC3E}">
        <p14:creationId xmlns:p14="http://schemas.microsoft.com/office/powerpoint/2010/main" val="1956905643"/>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7" name="Marcador de texto 2"/>
          <p:cNvSpPr>
            <a:spLocks noGrp="1"/>
          </p:cNvSpPr>
          <p:nvPr>
            <p:ph type="body" idx="1"/>
          </p:nvPr>
        </p:nvSpPr>
        <p:spPr>
          <a:xfrm>
            <a:off x="163517" y="953888"/>
            <a:ext cx="8742701" cy="3526660"/>
          </a:xfrm>
        </p:spPr>
        <p:txBody>
          <a:bodyPr/>
          <a:lstStyle/>
          <a:p>
            <a:pPr marL="0" indent="0">
              <a:buNone/>
            </a:pPr>
            <a:r>
              <a:rPr lang="en" sz="2200" dirty="0"/>
              <a:t>BOSH provides the Cloud Check CLI command (a.k.a cck) to repair IaaS resources used by a specific deployment. It is not commonly used while normal operations; however, it becomes essential when some IaaS operations failed and the Director cannot resolve problems without a human decision or when the Resurrector is not </a:t>
            </a:r>
            <a:r>
              <a:rPr lang="en" sz="2200" dirty="0" smtClean="0"/>
              <a:t>enabled.</a:t>
            </a:r>
          </a:p>
          <a:p>
            <a:pPr marL="179388" indent="-179388"/>
            <a:r>
              <a:rPr lang="en" sz="2200" dirty="0"/>
              <a:t>VM is missing</a:t>
            </a:r>
          </a:p>
          <a:p>
            <a:pPr marL="179388" indent="-179388"/>
            <a:r>
              <a:rPr lang="en" sz="2200" dirty="0"/>
              <a:t>VM is not responsive (unresponsive agent)</a:t>
            </a:r>
          </a:p>
          <a:p>
            <a:pPr marL="179388" indent="-179388"/>
            <a:r>
              <a:rPr lang="en" sz="2200" dirty="0"/>
              <a:t>Persistent Disk is not attached</a:t>
            </a:r>
          </a:p>
          <a:p>
            <a:pPr marL="179388" indent="-179388"/>
            <a:r>
              <a:rPr lang="en" sz="2200" dirty="0"/>
              <a:t>Persistent Disk is missing</a:t>
            </a:r>
            <a:endParaRPr lang="en" sz="2200" dirty="0" smtClean="0"/>
          </a:p>
        </p:txBody>
      </p:sp>
    </p:spTree>
    <p:extLst>
      <p:ext uri="{BB962C8B-B14F-4D97-AF65-F5344CB8AC3E}">
        <p14:creationId xmlns:p14="http://schemas.microsoft.com/office/powerpoint/2010/main" val="1008031992"/>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smtClean="0">
                <a:solidFill>
                  <a:srgbClr val="138A7E"/>
                </a:solidFill>
              </a:rPr>
              <a:t>Manual repair with Cloud Check</a:t>
            </a:r>
            <a:endParaRPr lang="en" dirty="0">
              <a:solidFill>
                <a:srgbClr val="138A7E"/>
              </a:solidFill>
            </a:endParaRPr>
          </a:p>
        </p:txBody>
      </p:sp>
      <p:sp>
        <p:nvSpPr>
          <p:cNvPr id="5" name="Marcador de texto 2"/>
          <p:cNvSpPr>
            <a:spLocks noGrp="1"/>
          </p:cNvSpPr>
          <p:nvPr>
            <p:ph type="body" idx="1"/>
          </p:nvPr>
        </p:nvSpPr>
        <p:spPr>
          <a:xfrm>
            <a:off x="201671" y="910283"/>
            <a:ext cx="6339003" cy="457866"/>
          </a:xfrm>
        </p:spPr>
        <p:txBody>
          <a:bodyPr/>
          <a:lstStyle/>
          <a:p>
            <a:pPr marL="0" indent="0">
              <a:buNone/>
            </a:pPr>
            <a:r>
              <a:rPr lang="en" sz="1400" dirty="0"/>
              <a:t>b</a:t>
            </a:r>
            <a:r>
              <a:rPr lang="en" sz="1400" dirty="0" smtClean="0"/>
              <a:t>osh cck</a:t>
            </a:r>
          </a:p>
        </p:txBody>
      </p:sp>
      <p:pic>
        <p:nvPicPr>
          <p:cNvPr id="4" name="Imagen 3" descr="Screen Shot 2016-01-10 at 15.57.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376" y="992045"/>
            <a:ext cx="6941021" cy="3510402"/>
          </a:xfrm>
          <a:prstGeom prst="rect">
            <a:avLst/>
          </a:prstGeom>
        </p:spPr>
      </p:pic>
    </p:spTree>
    <p:extLst>
      <p:ext uri="{BB962C8B-B14F-4D97-AF65-F5344CB8AC3E}">
        <p14:creationId xmlns:p14="http://schemas.microsoft.com/office/powerpoint/2010/main" val="258010516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a:t>
            </a:r>
            <a:r>
              <a:rPr lang="en" dirty="0">
                <a:solidFill>
                  <a:srgbClr val="138A7E"/>
                </a:solidFill>
              </a:rPr>
              <a:t>var/vcap/bosh/log/</a:t>
            </a:r>
            <a:r>
              <a:rPr lang="en" dirty="0" smtClean="0">
                <a:solidFill>
                  <a:srgbClr val="138A7E"/>
                </a:solidFill>
              </a:rPr>
              <a:t>current</a:t>
            </a:r>
            <a:r>
              <a:rPr lang="en" dirty="0" smtClean="0"/>
              <a:t>: current BOSH agent log</a:t>
            </a:r>
          </a:p>
          <a:p>
            <a:pPr marL="179388" indent="-179388"/>
            <a:endParaRPr lang="en" dirty="0" smtClean="0"/>
          </a:p>
          <a:p>
            <a:pPr marL="179388" indent="-179388"/>
            <a:r>
              <a:rPr lang="en" dirty="0">
                <a:solidFill>
                  <a:srgbClr val="138A7E"/>
                </a:solidFill>
              </a:rPr>
              <a:t>/var/vcap/monit/monit.log: </a:t>
            </a:r>
            <a:r>
              <a:rPr lang="en" dirty="0">
                <a:solidFill>
                  <a:schemeClr val="bg1"/>
                </a:solidFill>
              </a:rPr>
              <a:t>Monit activity log. Includes information about starts, stops, restarts, etc. of release job processes monitored by Monit</a:t>
            </a:r>
            <a:endParaRPr lang="en" dirty="0" smtClean="0">
              <a:solidFill>
                <a:schemeClr val="bg1"/>
              </a:solidFill>
            </a:endParaRPr>
          </a:p>
        </p:txBody>
      </p:sp>
    </p:spTree>
    <p:extLst>
      <p:ext uri="{BB962C8B-B14F-4D97-AF65-F5344CB8AC3E}">
        <p14:creationId xmlns:p14="http://schemas.microsoft.com/office/powerpoint/2010/main" val="108208939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/var/vcap/jobs</a:t>
            </a:r>
            <a:r>
              <a:rPr lang="en" dirty="0"/>
              <a:t>: </a:t>
            </a:r>
            <a:r>
              <a:rPr lang="en" dirty="0" smtClean="0"/>
              <a:t>contains </a:t>
            </a:r>
            <a:r>
              <a:rPr lang="en" dirty="0"/>
              <a:t>evaluated release jobs for the assigned deployment job</a:t>
            </a:r>
            <a:endParaRPr lang="en" dirty="0" smtClean="0"/>
          </a:p>
          <a:p>
            <a:pPr marL="179388" indent="-179388"/>
            <a:r>
              <a:rPr lang="en" dirty="0" smtClean="0">
                <a:solidFill>
                  <a:srgbClr val="138A7E"/>
                </a:solidFill>
              </a:rPr>
              <a:t>/var/vcap</a:t>
            </a:r>
            <a:r>
              <a:rPr lang="en" dirty="0">
                <a:solidFill>
                  <a:srgbClr val="138A7E"/>
                </a:solidFill>
              </a:rPr>
              <a:t>/packages</a:t>
            </a:r>
            <a:r>
              <a:rPr lang="en" dirty="0"/>
              <a:t>: </a:t>
            </a:r>
            <a:r>
              <a:rPr lang="en" dirty="0" smtClean="0"/>
              <a:t>contains </a:t>
            </a:r>
            <a:r>
              <a:rPr lang="en" dirty="0"/>
              <a:t>enabled release packages for the assigned deployment </a:t>
            </a:r>
            <a:r>
              <a:rPr lang="en" dirty="0" smtClean="0"/>
              <a:t>job</a:t>
            </a:r>
          </a:p>
          <a:p>
            <a:pPr marL="179388" indent="-179388"/>
            <a:r>
              <a:rPr lang="en" dirty="0">
                <a:solidFill>
                  <a:srgbClr val="138A7E"/>
                </a:solidFill>
              </a:rPr>
              <a:t>/var/vcap/data</a:t>
            </a:r>
            <a:r>
              <a:rPr lang="en" dirty="0"/>
              <a:t>: </a:t>
            </a:r>
            <a:r>
              <a:rPr lang="en" dirty="0" smtClean="0"/>
              <a:t>used </a:t>
            </a:r>
            <a:r>
              <a:rPr lang="en" dirty="0"/>
              <a:t>by the release jobs to keep </a:t>
            </a:r>
            <a:r>
              <a:rPr lang="en" i="1" dirty="0"/>
              <a:t>ephemeral</a:t>
            </a:r>
            <a:r>
              <a:rPr lang="en" dirty="0"/>
              <a:t> data</a:t>
            </a:r>
            <a:endParaRPr lang="en" dirty="0" smtClean="0"/>
          </a:p>
          <a:p>
            <a:pPr marL="179388" indent="-179388"/>
            <a:r>
              <a:rPr lang="en" dirty="0" smtClean="0">
                <a:solidFill>
                  <a:srgbClr val="138A7E"/>
                </a:solidFill>
              </a:rPr>
              <a:t>/var/vcap</a:t>
            </a:r>
            <a:r>
              <a:rPr lang="en" dirty="0">
                <a:solidFill>
                  <a:srgbClr val="138A7E"/>
                </a:solidFill>
              </a:rPr>
              <a:t>/store</a:t>
            </a:r>
            <a:r>
              <a:rPr lang="en" dirty="0"/>
              <a:t>: </a:t>
            </a:r>
            <a:r>
              <a:rPr lang="en" dirty="0" smtClean="0"/>
              <a:t>used </a:t>
            </a:r>
            <a:r>
              <a:rPr lang="en" dirty="0"/>
              <a:t>by the release jobs to keep </a:t>
            </a:r>
            <a:r>
              <a:rPr lang="en" i="1" dirty="0"/>
              <a:t>persistent</a:t>
            </a:r>
            <a:r>
              <a:rPr lang="en" dirty="0"/>
              <a:t> </a:t>
            </a:r>
            <a:r>
              <a:rPr lang="en" dirty="0" smtClean="0"/>
              <a:t>data</a:t>
            </a:r>
          </a:p>
        </p:txBody>
      </p:sp>
    </p:spTree>
    <p:extLst>
      <p:ext uri="{BB962C8B-B14F-4D97-AF65-F5344CB8AC3E}">
        <p14:creationId xmlns:p14="http://schemas.microsoft.com/office/powerpoint/2010/main" val="2680917547"/>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63517" y="320039"/>
            <a:ext cx="8742702" cy="363558"/>
          </a:xfrm>
        </p:spPr>
        <p:txBody>
          <a:bodyPr/>
          <a:lstStyle/>
          <a:p>
            <a:r>
              <a:rPr lang="en-US" dirty="0">
                <a:solidFill>
                  <a:srgbClr val="138A7E"/>
                </a:solidFill>
              </a:rPr>
              <a:t>VM Configuration Locations</a:t>
            </a:r>
          </a:p>
        </p:txBody>
      </p:sp>
      <p:sp>
        <p:nvSpPr>
          <p:cNvPr id="11" name="Marcador de texto 2"/>
          <p:cNvSpPr>
            <a:spLocks noGrp="1"/>
          </p:cNvSpPr>
          <p:nvPr>
            <p:ph type="body" idx="1"/>
          </p:nvPr>
        </p:nvSpPr>
        <p:spPr>
          <a:xfrm>
            <a:off x="201671" y="910283"/>
            <a:ext cx="8704548" cy="3635674"/>
          </a:xfrm>
        </p:spPr>
        <p:txBody>
          <a:bodyPr/>
          <a:lstStyle/>
          <a:p>
            <a:pPr marL="179388" indent="-179388"/>
            <a:r>
              <a:rPr lang="en" dirty="0" smtClean="0">
                <a:solidFill>
                  <a:srgbClr val="138A7E"/>
                </a:solidFill>
              </a:rPr>
              <a:t>/var/vcap/sys/run</a:t>
            </a:r>
            <a:r>
              <a:rPr lang="en" dirty="0"/>
              <a:t>: </a:t>
            </a:r>
            <a:r>
              <a:rPr lang="en" dirty="0" smtClean="0"/>
              <a:t>directory </a:t>
            </a:r>
            <a:r>
              <a:rPr lang="en" dirty="0"/>
              <a:t>that is used by the release jobs to keep miscellaneous ephemeral data about currently running processes, for example, pid and lock files</a:t>
            </a:r>
            <a:endParaRPr lang="en" dirty="0" smtClean="0"/>
          </a:p>
          <a:p>
            <a:pPr marL="179388" indent="-179388"/>
            <a:r>
              <a:rPr lang="en" dirty="0" smtClean="0">
                <a:solidFill>
                  <a:srgbClr val="138A7E"/>
                </a:solidFill>
              </a:rPr>
              <a:t>/var/vcap/sys/log</a:t>
            </a:r>
            <a:r>
              <a:rPr lang="en" dirty="0"/>
              <a:t>: </a:t>
            </a:r>
            <a:r>
              <a:rPr lang="en" dirty="0" smtClean="0"/>
              <a:t>directory </a:t>
            </a:r>
            <a:r>
              <a:rPr lang="en" dirty="0"/>
              <a:t>that is used by the release jobs to keep </a:t>
            </a:r>
            <a:r>
              <a:rPr lang="en" dirty="0" smtClean="0"/>
              <a:t>logs</a:t>
            </a:r>
          </a:p>
        </p:txBody>
      </p:sp>
    </p:spTree>
    <p:extLst>
      <p:ext uri="{BB962C8B-B14F-4D97-AF65-F5344CB8AC3E}">
        <p14:creationId xmlns:p14="http://schemas.microsoft.com/office/powerpoint/2010/main" val="137307668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Custom 1">
      <a:dk1>
        <a:srgbClr val="262626"/>
      </a:dk1>
      <a:lt1>
        <a:srgbClr val="FFFFFF"/>
      </a:lt1>
      <a:dk2>
        <a:srgbClr val="1B2831"/>
      </a:dk2>
      <a:lt2>
        <a:srgbClr val="F5F5F5"/>
      </a:lt2>
      <a:accent1>
        <a:srgbClr val="138A7E"/>
      </a:accent1>
      <a:accent2>
        <a:srgbClr val="0C5B50"/>
      </a:accent2>
      <a:accent3>
        <a:srgbClr val="8198A4"/>
      </a:accent3>
      <a:accent4>
        <a:srgbClr val="1A6FB7"/>
      </a:accent4>
      <a:accent5>
        <a:srgbClr val="E8E8E8"/>
      </a:accent5>
      <a:accent6>
        <a:srgbClr val="6D3F76"/>
      </a:accent6>
      <a:hlink>
        <a:srgbClr val="138A7E"/>
      </a:hlink>
      <a:folHlink>
        <a:srgbClr val="87878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4756</TotalTime>
  <Words>6005</Words>
  <Application>Microsoft Macintosh PowerPoint</Application>
  <PresentationFormat>Presentación en pantalla (16:9)</PresentationFormat>
  <Paragraphs>956</Paragraphs>
  <Slides>162</Slides>
  <Notes>156</Notes>
  <HiddenSlides>0</HiddenSlides>
  <MMClips>0</MMClips>
  <ScaleCrop>false</ScaleCrop>
  <HeadingPairs>
    <vt:vector size="4" baseType="variant">
      <vt:variant>
        <vt:lpstr>Tema</vt:lpstr>
      </vt:variant>
      <vt:variant>
        <vt:i4>1</vt:i4>
      </vt:variant>
      <vt:variant>
        <vt:lpstr>Títulos de diapositiva</vt:lpstr>
      </vt:variant>
      <vt:variant>
        <vt:i4>162</vt:i4>
      </vt:variant>
    </vt:vector>
  </HeadingPairs>
  <TitlesOfParts>
    <vt:vector size="163" baseType="lpstr">
      <vt:lpstr>Office Theme</vt:lpstr>
      <vt:lpstr>Presentación de PowerPoint</vt:lpstr>
      <vt:lpstr>Agenda</vt:lpstr>
      <vt:lpstr>Presentación de PowerPoint</vt:lpstr>
      <vt:lpstr>Introductions</vt:lpstr>
      <vt:lpstr>Goals</vt:lpstr>
      <vt:lpstr>Rules</vt:lpstr>
      <vt:lpstr>Presentación de PowerPoint</vt:lpstr>
      <vt:lpstr>What is BOSH?</vt:lpstr>
      <vt:lpstr>4 principles of modern Release Engineering</vt:lpstr>
      <vt:lpstr>4 principles of modern Release Engineering</vt:lpstr>
      <vt:lpstr>Purpose-built for “Day 2 Operations”</vt:lpstr>
      <vt:lpstr>Designed to “rule them all”</vt:lpstr>
      <vt:lpstr>CM &amp; Orchestration tools</vt:lpstr>
      <vt:lpstr>What is missing?</vt:lpstr>
      <vt:lpstr>Learning curves of DevOps Tools</vt:lpstr>
      <vt:lpstr>BOSH &amp; Cloud Foundry</vt:lpstr>
      <vt:lpstr>The BOSH Architecture</vt:lpstr>
      <vt:lpstr>BOSH: Cloud Provider Interface</vt:lpstr>
      <vt:lpstr>Presentación de PowerPoint</vt:lpstr>
      <vt:lpstr>BOSH-Lite</vt:lpstr>
      <vt:lpstr>Setting up a BOSH Director</vt:lpstr>
      <vt:lpstr>1. Install Vagrant</vt:lpstr>
      <vt:lpstr>2. Spin up a BOSH Lite jumpbox VM</vt:lpstr>
      <vt:lpstr>3. Target our new environment</vt:lpstr>
      <vt:lpstr>4. Check BOSH-Lite status</vt:lpstr>
      <vt:lpstr>Presentación de PowerPoint</vt:lpstr>
      <vt:lpstr>What is a BOSH deployment?</vt:lpstr>
      <vt:lpstr>What is a stemcell?</vt:lpstr>
      <vt:lpstr>Available stemcells</vt:lpstr>
      <vt:lpstr>What is a release?</vt:lpstr>
      <vt:lpstr>Available releases</vt:lpstr>
      <vt:lpstr>What is a deployment manifest?</vt:lpstr>
      <vt:lpstr>Anatomy of a deployment manifest</vt:lpstr>
      <vt:lpstr>Deployment Identification</vt:lpstr>
      <vt:lpstr>Releases</vt:lpstr>
      <vt:lpstr>Networks</vt:lpstr>
      <vt:lpstr>Manual networks</vt:lpstr>
      <vt:lpstr>Manual networks</vt:lpstr>
      <vt:lpstr>Dynamic networks</vt:lpstr>
      <vt:lpstr>VIP networks</vt:lpstr>
      <vt:lpstr>IP reservation types</vt:lpstr>
      <vt:lpstr>Multi-networks</vt:lpstr>
      <vt:lpstr>Resource Pools</vt:lpstr>
      <vt:lpstr>Disk Pools</vt:lpstr>
      <vt:lpstr>Jobs</vt:lpstr>
      <vt:lpstr>Job’s networks</vt:lpstr>
      <vt:lpstr>Jobs</vt:lpstr>
      <vt:lpstr>Job types</vt:lpstr>
      <vt:lpstr>Compilation</vt:lpstr>
      <vt:lpstr>Update</vt:lpstr>
      <vt:lpstr>Canary Instances</vt:lpstr>
      <vt:lpstr>How do the Canary deployment works?</vt:lpstr>
      <vt:lpstr>How do the Canary deployment works?</vt:lpstr>
      <vt:lpstr>How do the Canary deployment works?</vt:lpstr>
      <vt:lpstr>How do the Canary deployment works?</vt:lpstr>
      <vt:lpstr>How do the Canary deployment works?</vt:lpstr>
      <vt:lpstr>Update</vt:lpstr>
      <vt:lpstr>Properties</vt:lpstr>
      <vt:lpstr>Properties precedence</vt:lpstr>
      <vt:lpstr>Properties order</vt:lpstr>
      <vt:lpstr>Changing the deployment manifest</vt:lpstr>
      <vt:lpstr>Persistent disk considerations</vt:lpstr>
      <vt:lpstr>Persistent disks</vt:lpstr>
      <vt:lpstr>Persistent disk migration</vt:lpstr>
      <vt:lpstr>BOSH documentation</vt:lpstr>
      <vt:lpstr>Presentación de PowerPoint</vt:lpstr>
      <vt:lpstr>Deploying Redis</vt:lpstr>
      <vt:lpstr>1. Upload a BOSH stemcell</vt:lpstr>
      <vt:lpstr>2. Upload the Redis BOSH release</vt:lpstr>
      <vt:lpstr>3. Create a BOSH deployment manifest</vt:lpstr>
      <vt:lpstr>3. Create a BOSH deployment manifest</vt:lpstr>
      <vt:lpstr>3. Create a BOSH deployment manifest</vt:lpstr>
      <vt:lpstr>4. Set the BOSH deployment manifest</vt:lpstr>
      <vt:lpstr>5. Deploy</vt:lpstr>
      <vt:lpstr>6. Update the BOSH deployment manifest</vt:lpstr>
      <vt:lpstr>7. Deploy changes</vt:lpstr>
      <vt:lpstr>7. Deploy changes</vt:lpstr>
      <vt:lpstr>Presentación de PowerPoint</vt:lpstr>
      <vt:lpstr>BOSH tasks</vt:lpstr>
      <vt:lpstr>BOSH tasks</vt:lpstr>
      <vt:lpstr>Debug a BOSH task</vt:lpstr>
      <vt:lpstr>List VMs</vt:lpstr>
      <vt:lpstr>Monitor VM’s state and vitals</vt:lpstr>
      <vt:lpstr>SSH into a VM</vt:lpstr>
      <vt:lpstr>Setting a custom root password</vt:lpstr>
      <vt:lpstr>Process health-check</vt:lpstr>
      <vt:lpstr>Process recovery in action</vt:lpstr>
      <vt:lpstr>VM health-check</vt:lpstr>
      <vt:lpstr>Health Monitor plugins</vt:lpstr>
      <vt:lpstr>Resurrector Health Monitor plugin</vt:lpstr>
      <vt:lpstr>Automatic repair with Resurrector</vt:lpstr>
      <vt:lpstr>Automatic repair with Resurrector</vt:lpstr>
      <vt:lpstr>Automatic repair with Resurrector</vt:lpstr>
      <vt:lpstr>Disabling manually the Resurrector</vt:lpstr>
      <vt:lpstr>Manual repair with Cloud Check</vt:lpstr>
      <vt:lpstr>Manual repair with Cloud Check</vt:lpstr>
      <vt:lpstr>VM Configuration Locations</vt:lpstr>
      <vt:lpstr>VM Configuration Locations</vt:lpstr>
      <vt:lpstr>VM Configuration Locations</vt:lpstr>
      <vt:lpstr>Log rotation</vt:lpstr>
      <vt:lpstr>Presentación de PowerPoint</vt:lpstr>
      <vt:lpstr>What is a release?</vt:lpstr>
      <vt:lpstr>Elements of a release</vt:lpstr>
      <vt:lpstr>What is a package?</vt:lpstr>
      <vt:lpstr>Package’s spec file</vt:lpstr>
      <vt:lpstr>Package’s packaging script</vt:lpstr>
      <vt:lpstr>Package’s dependency graph</vt:lpstr>
      <vt:lpstr>Sources</vt:lpstr>
      <vt:lpstr>Blobs</vt:lpstr>
      <vt:lpstr>Configuring a blobstore</vt:lpstr>
      <vt:lpstr>final.yml example for AWS S3 blobstore</vt:lpstr>
      <vt:lpstr>private.yml example for AWS S3 blobstore</vt:lpstr>
      <vt:lpstr>What is a job?</vt:lpstr>
      <vt:lpstr>Elements of a Job</vt:lpstr>
      <vt:lpstr>Spec file</vt:lpstr>
      <vt:lpstr>Spec file</vt:lpstr>
      <vt:lpstr>Monit file</vt:lpstr>
      <vt:lpstr>Templates</vt:lpstr>
      <vt:lpstr>Special scripts</vt:lpstr>
      <vt:lpstr>Anatomy of a BOSH release</vt:lpstr>
      <vt:lpstr>Presentación de PowerPoint</vt:lpstr>
      <vt:lpstr>Atlassian Bamboo</vt:lpstr>
      <vt:lpstr>Installing Bamboo on Linux</vt:lpstr>
      <vt:lpstr>1. Generate the release skeleton</vt:lpstr>
      <vt:lpstr>2. Download the Java8 binaries</vt:lpstr>
      <vt:lpstr>3. Download the Bamboo server binaries</vt:lpstr>
      <vt:lpstr>4. Generate the Java8 package</vt:lpstr>
      <vt:lpstr>5. Fill the Java8 package</vt:lpstr>
      <vt:lpstr>6. Generate the Bamboo server package</vt:lpstr>
      <vt:lpstr>7. Fill the Bamboo server package</vt:lpstr>
      <vt:lpstr>8. Generate the Bamboo server job</vt:lpstr>
      <vt:lpstr>9. Create a Bamboo server control script</vt:lpstr>
      <vt:lpstr>10. Fill the Bamboo server monit file</vt:lpstr>
      <vt:lpstr>11. Fill the Bamboo server spec file</vt:lpstr>
      <vt:lpstr>12. Generate a dev release</vt:lpstr>
      <vt:lpstr>13. Upload the dev release</vt:lpstr>
      <vt:lpstr>14. Generate a deployment manifest</vt:lpstr>
      <vt:lpstr>15. Deploy</vt:lpstr>
      <vt:lpstr>16. Fix the release</vt:lpstr>
      <vt:lpstr>17. Create dev release and upload it</vt:lpstr>
      <vt:lpstr>18. Redeploy</vt:lpstr>
      <vt:lpstr>19. Success!!!</vt:lpstr>
      <vt:lpstr>Creating a final release</vt:lpstr>
      <vt:lpstr>Creating a release tarball</vt:lpstr>
      <vt:lpstr>Presentación de PowerPoint</vt:lpstr>
      <vt:lpstr>Pivotal OpsManager</vt:lpstr>
      <vt:lpstr>Pivotal OpsManager</vt:lpstr>
      <vt:lpstr>Pivotal OpsManager</vt:lpstr>
      <vt:lpstr>Pivotal OpsManager</vt:lpstr>
      <vt:lpstr>Pivotal OpsManager</vt:lpstr>
      <vt:lpstr>Pivotal OpsManager</vt:lpstr>
      <vt:lpstr>Pivotal OpsManager</vt:lpstr>
      <vt:lpstr>Pivotal OpsManager</vt:lpstr>
      <vt:lpstr>Pivotal Network</vt:lpstr>
      <vt:lpstr>Pivotal Product</vt:lpstr>
      <vt:lpstr>Pivotal Product UI rendering</vt:lpstr>
      <vt:lpstr>Pivotal Product manifest templates</vt:lpstr>
      <vt:lpstr>Presentación de PowerPoint</vt:lpstr>
      <vt:lpstr>BOSH resources</vt:lpstr>
      <vt:lpstr>Presentación de PowerPoint</vt:lpstr>
      <vt:lpstr>Feedback</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Ferran Rodenas</cp:lastModifiedBy>
  <cp:revision>159</cp:revision>
  <dcterms:modified xsi:type="dcterms:W3CDTF">2016-01-12T23:05:45Z</dcterms:modified>
</cp:coreProperties>
</file>